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0"/>
  </p:notesMasterIdLst>
  <p:handoutMasterIdLst>
    <p:handoutMasterId r:id="rId21"/>
  </p:handoutMasterIdLst>
  <p:sldIdLst>
    <p:sldId id="464" r:id="rId2"/>
    <p:sldId id="466" r:id="rId3"/>
    <p:sldId id="467" r:id="rId4"/>
    <p:sldId id="468" r:id="rId5"/>
    <p:sldId id="449" r:id="rId6"/>
    <p:sldId id="453" r:id="rId7"/>
    <p:sldId id="472" r:id="rId8"/>
    <p:sldId id="455" r:id="rId9"/>
    <p:sldId id="454" r:id="rId10"/>
    <p:sldId id="452" r:id="rId11"/>
    <p:sldId id="459" r:id="rId12"/>
    <p:sldId id="470" r:id="rId13"/>
    <p:sldId id="450" r:id="rId14"/>
    <p:sldId id="451" r:id="rId15"/>
    <p:sldId id="456" r:id="rId16"/>
    <p:sldId id="457" r:id="rId17"/>
    <p:sldId id="458" r:id="rId18"/>
    <p:sldId id="480" r:id="rId1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0084F4"/>
    <a:srgbClr val="E74C88"/>
    <a:srgbClr val="8FF0C7"/>
    <a:srgbClr val="FFD489"/>
    <a:srgbClr val="D5E9FA"/>
    <a:srgbClr val="FFE4B5"/>
    <a:srgbClr val="09D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Mezőgazdaság és erdészet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6817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5" y="1387738"/>
            <a:ext cx="20671541" cy="7590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5 0810 17 03 </a:t>
            </a:r>
            <a:r>
              <a:rPr lang="hu-HU" b="1" dirty="0"/>
              <a:t> Földmérő, földügyi és térinformatikai 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95FB916-C9DB-79C8-0F4D-5056A6136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008394"/>
              </p:ext>
            </p:extLst>
          </p:nvPr>
        </p:nvGraphicFramePr>
        <p:xfrm>
          <a:off x="1663525" y="2508458"/>
          <a:ext cx="20367738" cy="28138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49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A központi interaktív vizsga témakörében kisebb kiegészítések, pontosítások történtek (és/vagy UTM; domborzattan, távérzékelés alkalmazási területei, műveletek térbeli adatokkal).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49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(B) A TAKAROS helyett: érvényes jogszabályban meghatározott ingatlan-nyilvántartási rendszer.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8531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FCB3542-D141-6740-37D1-381DFDA814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777" y="1180983"/>
            <a:ext cx="20443439" cy="836020"/>
          </a:xfrm>
        </p:spPr>
        <p:txBody>
          <a:bodyPr/>
          <a:lstStyle/>
          <a:p>
            <a:r>
              <a:rPr lang="hu-HU" b="1" dirty="0"/>
              <a:t>4 0811 17 04  Gazda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1C35C5-99CD-4BF1-A4C9-3211B36F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215182"/>
              </p:ext>
            </p:extLst>
          </p:nvPr>
        </p:nvGraphicFramePr>
        <p:xfrm>
          <a:off x="1710777" y="2017003"/>
          <a:ext cx="21231013" cy="92143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2806">
                  <a:extLst>
                    <a:ext uri="{9D8B030D-6E8A-4147-A177-3AD203B41FA5}">
                      <a16:colId xmlns:a16="http://schemas.microsoft.com/office/drawing/2014/main" val="3152047209"/>
                    </a:ext>
                  </a:extLst>
                </a:gridCol>
                <a:gridCol w="16398207">
                  <a:extLst>
                    <a:ext uri="{9D8B030D-6E8A-4147-A177-3AD203B41FA5}">
                      <a16:colId xmlns:a16="http://schemas.microsoft.com/office/drawing/2014/main" val="1353306502"/>
                    </a:ext>
                  </a:extLst>
                </a:gridCol>
              </a:tblGrid>
              <a:tr h="7398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12766"/>
                  </a:ext>
                </a:extLst>
              </a:tr>
              <a:tr h="62386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 – A Növénytermesztő és az Állattenyésztő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771182"/>
                  </a:ext>
                </a:extLst>
              </a:tr>
              <a:tr h="80679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8.2.3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szakmához kötődő további sajátos követelmények: pontosításra került a szükséges jogosítvány szövegezése.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92235"/>
                  </a:ext>
                </a:extLst>
              </a:tr>
              <a:tr h="73567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Állattenyésztő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87047789"/>
                  </a:ext>
                </a:extLst>
              </a:tr>
              <a:tr h="7705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 portfóliójában maximalizálva lett az oldalszám (25 oldalban).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759009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szakmairányban a projektvizsga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476980"/>
                  </a:ext>
                </a:extLst>
              </a:tr>
              <a:tr h="4604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 projektfeladat vizsgatevékenységének értékelési szempontjai 10%-ot nem meghaladó mértékben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027734"/>
                  </a:ext>
                </a:extLst>
              </a:tr>
              <a:tr h="7674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85631878"/>
                  </a:ext>
                </a:extLst>
              </a:tr>
              <a:tr h="56807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Növénytermesztő szakmairányba három új FEOR-szám és megnevezés került be: Zöldségtermesztő, Szőlő-, gyümölcstermesztő, Egyéb növénytermesztési foglalkozású.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933479"/>
                  </a:ext>
                </a:extLst>
              </a:tr>
              <a:tr h="5680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 portfóliójában maximalizálva lett az oldalszám (25 oldalban).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39422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szakmairányban a projektvizsga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637388"/>
                  </a:ext>
                </a:extLst>
              </a:tr>
              <a:tr h="378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szakmairányban a projektfeladat vizsgatevékenység értékelési szempontjai 10%-ot nem meghaladó mértékben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371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1603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FCB3542-D141-6740-37D1-381DFDA814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777" y="1180983"/>
            <a:ext cx="20443439" cy="978260"/>
          </a:xfrm>
        </p:spPr>
        <p:txBody>
          <a:bodyPr/>
          <a:lstStyle/>
          <a:p>
            <a:r>
              <a:rPr lang="hu-HU" b="1" dirty="0"/>
              <a:t>4 0811 17 04  Gazda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1C35C5-99CD-4BF1-A4C9-3211B36F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125710"/>
              </p:ext>
            </p:extLst>
          </p:nvPr>
        </p:nvGraphicFramePr>
        <p:xfrm>
          <a:off x="1710777" y="2159243"/>
          <a:ext cx="21231013" cy="95169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2806">
                  <a:extLst>
                    <a:ext uri="{9D8B030D-6E8A-4147-A177-3AD203B41FA5}">
                      <a16:colId xmlns:a16="http://schemas.microsoft.com/office/drawing/2014/main" val="3152047209"/>
                    </a:ext>
                  </a:extLst>
                </a:gridCol>
                <a:gridCol w="16398207">
                  <a:extLst>
                    <a:ext uri="{9D8B030D-6E8A-4147-A177-3AD203B41FA5}">
                      <a16:colId xmlns:a16="http://schemas.microsoft.com/office/drawing/2014/main" val="1353306502"/>
                    </a:ext>
                  </a:extLst>
                </a:gridCol>
              </a:tblGrid>
              <a:tr h="7398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12766"/>
                  </a:ext>
                </a:extLst>
              </a:tr>
              <a:tr h="7943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Lovász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0680168"/>
                  </a:ext>
                </a:extLst>
              </a:tr>
              <a:tr h="10208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Lovász szakmairány interaktív vizsgájából kikerült a feleletalkotó feladattípus (az elektronikus vizsgarendszerben ez a típus nem alkalmazható).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48897"/>
                  </a:ext>
                </a:extLst>
              </a:tr>
              <a:tr h="873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Lovász szakmairányban a projektvizsga 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306146"/>
                  </a:ext>
                </a:extLst>
              </a:tr>
              <a:tr h="6238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feltételekhez bekerült: „A Lovász szakmairány esetében (sajátosságai miatt), ha a tanulói vizsgalétszám indokolja, célszerű a szakmai vizsga projektfeladatát két vagy több naposra tervezni”.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5829575"/>
                  </a:ext>
                </a:extLst>
              </a:tr>
              <a:tr h="86534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Állatgondozó részszakma, Aranykalászos gazda részszakma és Mezőgazdasági munkás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57734735"/>
                  </a:ext>
                </a:extLst>
              </a:tr>
              <a:tr h="933762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részszakmákban lényegi változtatások nem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76616"/>
                  </a:ext>
                </a:extLst>
              </a:tr>
              <a:tr h="97440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rendszerben: Aranykalászos gazda részszakma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8FF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34261"/>
                  </a:ext>
                </a:extLst>
              </a:tr>
              <a:tr h="6326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Foglalkozás-egészségügyi alkalmassági vizsgálat: szükséges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vizsgálat: Járművezetéshez szükséges egészségügyi alkalmasság (új előírás)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75601"/>
                  </a:ext>
                </a:extLst>
              </a:tr>
              <a:tr h="6326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 vizsgára bocsátás feltétele: a részszakma megszerzésére irányuló képzés teljesítése. A szakmai vizsga megkezdésének előfeltétele a T járműkategóriára korlátozás nélkül, vagy B járműkategóriára érvényes vezetői engedély megléte. (új előírás)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526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8576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8385" y="1289921"/>
            <a:ext cx="20045007" cy="911412"/>
          </a:xfrm>
        </p:spPr>
        <p:txBody>
          <a:bodyPr/>
          <a:lstStyle/>
          <a:p>
            <a:r>
              <a:rPr lang="hu-HU" sz="6600" b="1" dirty="0"/>
              <a:t>4 0812 17 05 Kertész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3017FD8-98B1-764E-CBC5-2C9FEDD9E6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679726"/>
              </p:ext>
            </p:extLst>
          </p:nvPr>
        </p:nvGraphicFramePr>
        <p:xfrm>
          <a:off x="1718384" y="2483700"/>
          <a:ext cx="20877455" cy="72562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232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513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758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285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vizsgából a feladattípusoknál kikerült, hogy egyenlő arányban kell szerepelniük, mert túlszabályozott volt, továbbá kikerült a reláció analízis feladattípus a korábbi tapasztalatokra alapozva.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85324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Növényházi munkás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39630566"/>
                  </a:ext>
                </a:extLst>
              </a:tr>
              <a:tr h="993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10.7.2.2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projektfeladatában pontosításra került, hogy csak magyar nyelven kell megnevezni a növénylistából felismert növényeket.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51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Kerti munkás részszakma 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03027748"/>
                  </a:ext>
                </a:extLst>
              </a:tr>
              <a:tr h="851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11.7.2.3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projektfeladatának időtartama módosításra került (2022.09.12-i változatban hibásan szerepelt).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51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1801581"/>
                  </a:ext>
                </a:extLst>
              </a:tr>
              <a:tr h="851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Egybefüggő szakmai gyakorlat óraszámának emelkedése (70 óráról 140 órára).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092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89921"/>
            <a:ext cx="20443439" cy="728532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0812</a:t>
            </a:r>
            <a:r>
              <a:rPr lang="hu-HU" b="1" dirty="0"/>
              <a:t> 17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06</a:t>
            </a:r>
            <a:r>
              <a:rPr lang="hu-HU" b="1" dirty="0"/>
              <a:t> Kertésztechnikus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2B575BD-67E5-16C6-0053-BAB66EF716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267889"/>
              </p:ext>
            </p:extLst>
          </p:nvPr>
        </p:nvGraphicFramePr>
        <p:xfrm>
          <a:off x="1644550" y="2228988"/>
          <a:ext cx="21337370" cy="82645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5701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8035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7387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Gyümölcstermesztő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1061419"/>
                  </a:ext>
                </a:extLst>
              </a:tr>
              <a:tr h="8104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vizsgaidőtartam korrigálva lett 170 percről 200 percre - hibajavítás, pontosítás.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7286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Zöldségtermesztő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33844197"/>
                  </a:ext>
                </a:extLst>
              </a:tr>
              <a:tr h="14476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8.40.2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összehangolásra került a kollekcióban szereplő növénylista száma: 40 db. Korábban 50 db. volt, de a pontos felsorolásban csak 40 szerepelt, ez került átvezetésre.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meghatározott időtartam is pontosításra került, hibajavítás.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222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8..40.3 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projektfeladatában a vizsgatevékenység végrehajtására rendelkezésre álló időtartam a B vizsgarésznél helytelenül szerepelt, ez javítva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63533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Faiskolai kertész részszakma, Parkgondozó részszakma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5058825"/>
                  </a:ext>
                </a:extLst>
              </a:tr>
              <a:tr h="678736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A részszakmákban lényegi változtatások nem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3208511"/>
                  </a:ext>
                </a:extLst>
              </a:tr>
              <a:tr h="67873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45423707"/>
                  </a:ext>
                </a:extLst>
              </a:tr>
              <a:tr h="6787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Egybefüggő szakmai gyakorlat óraszámának emelkedése (70 óráról 140 órára).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09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4EE37D2-034A-8068-0ED5-2B74E90C22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42092" y="1387736"/>
            <a:ext cx="20443439" cy="728532"/>
          </a:xfrm>
        </p:spPr>
        <p:txBody>
          <a:bodyPr/>
          <a:lstStyle/>
          <a:p>
            <a:r>
              <a:rPr lang="hu-HU" b="1" dirty="0"/>
              <a:t>4 0810 17 07  Mezőgazdasági gépész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F901ACF-9D89-E1E6-AEBC-FCE89E078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10680"/>
              </p:ext>
            </p:extLst>
          </p:nvPr>
        </p:nvGraphicFramePr>
        <p:xfrm>
          <a:off x="1663526" y="2452203"/>
          <a:ext cx="20937893" cy="62783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0541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3248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59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906385"/>
                  </a:ext>
                </a:extLst>
              </a:tr>
              <a:tr h="12716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követelményeiben a precíziós mezőgazdasági termeléshez kapcsolódó szoftverek hangsúlyosabb megjelenítése.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928543"/>
                  </a:ext>
                </a:extLst>
              </a:tr>
              <a:tr h="10233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követelményeiben a precíziós mezőgazdasági termeléshez kapcsolódó szoftverek hangsúlyosabb megjelenítése.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B. rész: Portfólió csak számítógéppel készíthető (munkanaplókat elég szkennelni) C: szakmai számítás került a munkaműveletekbe a gyakorlat helyszínén végzett vizsgamunkába.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10%-ot nem meghaladó változások a portfólió és a gyakorlat helyszínén végzett vizsgamunka (B) és C)) értékelésében.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0662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17098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3B2AAA-D9DB-A2A6-DAC5-16C517B0F89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01868"/>
            <a:ext cx="20443439" cy="708212"/>
          </a:xfrm>
        </p:spPr>
        <p:txBody>
          <a:bodyPr/>
          <a:lstStyle/>
          <a:p>
            <a:r>
              <a:rPr lang="hu-HU" b="1" dirty="0"/>
              <a:t>5 0810 17 08  Mezőgazdasági gépésztechnikus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C46549D9-7916-89BB-7B66-72F6947FE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35925"/>
              </p:ext>
            </p:extLst>
          </p:nvPr>
        </p:nvGraphicFramePr>
        <p:xfrm>
          <a:off x="1695363" y="2213818"/>
          <a:ext cx="20993274" cy="83578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86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1458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492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1005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változott, csak átfogalmazásra, pontosításra került: 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 érvényes korlátozás nélküli vezetői engedély (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vagy C+E, vagy C1+E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kategória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korlátlan vezetéséhez elégséges és szükséges jogosítvány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megléte.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2299754"/>
                  </a:ext>
                </a:extLst>
              </a:tr>
              <a:tr h="7582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Központi interaktív vizsgában feleletválasztásos feladat, ami szakmai számítás is lehet és a vizsgatevékenységen belül legfeljebb 10%-át teheti ki a kérdések számának.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Projektfeladat 1. részben pontosítások kerültek be, 2, részbe kiegészítések: . mezőgazdasági gép/gépcsoport karbantartásával, üzemeltetésével, szerelésével, javításával kapcsolatos egyéni munkáját,…tevékenységeket, különös tekintettel a precíziós eszközök alkalmazására.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623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8.4.3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 végrehajtására rendelkezésre álló idő 270 percről 260 percre módosult.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projektvizsga értékelésben 10%-ot meg nem haladó módosítások.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kerültek: „Gépüzemfenntartás vizsgarészhez olyan oktató vagy szakember jelenléte, aki az esetleges műszaki problémákat, géphibákat képes elhárítani, kijavítani.”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603097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vizsgán a számítási feladatok megoldásához nem programozható zsebszámológép, papír és íróeszköz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7028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60230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B1ADF1E-75B3-40F4-8172-04386FAD339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75870"/>
            <a:ext cx="20443439" cy="830132"/>
          </a:xfrm>
        </p:spPr>
        <p:txBody>
          <a:bodyPr/>
          <a:lstStyle/>
          <a:p>
            <a:r>
              <a:rPr lang="hu-HU" b="1" dirty="0"/>
              <a:t>5 0811 17 09  Mezőgazdasági 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17497D1-B277-5E2A-4C03-4C00AAE8F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019797"/>
              </p:ext>
            </p:extLst>
          </p:nvPr>
        </p:nvGraphicFramePr>
        <p:xfrm>
          <a:off x="1663526" y="2166860"/>
          <a:ext cx="21135514" cy="822422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52695">
                  <a:extLst>
                    <a:ext uri="{9D8B030D-6E8A-4147-A177-3AD203B41FA5}">
                      <a16:colId xmlns:a16="http://schemas.microsoft.com/office/drawing/2014/main" val="878431279"/>
                    </a:ext>
                  </a:extLst>
                </a:gridCol>
                <a:gridCol w="16282819">
                  <a:extLst>
                    <a:ext uri="{9D8B030D-6E8A-4147-A177-3AD203B41FA5}">
                      <a16:colId xmlns:a16="http://schemas.microsoft.com/office/drawing/2014/main" val="288148857"/>
                    </a:ext>
                  </a:extLst>
                </a:gridCol>
              </a:tblGrid>
              <a:tr h="8306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551364"/>
                  </a:ext>
                </a:extLst>
              </a:tr>
              <a:tr h="97009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1828800" rtl="0" eaLnBrk="1" latinLnBrk="0" hangingPunct="1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Növénytermesztő szakmairányba két új FEOR-szám és megnevezés került be: Zöldségtermesztő és a Szőlő-, gyümölcstermesztő.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566329"/>
                  </a:ext>
                </a:extLst>
              </a:tr>
              <a:tr h="970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692852"/>
                  </a:ext>
                </a:extLst>
              </a:tr>
              <a:tr h="81056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5.2 és 5.3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 eszközjegyzékében módosult a GPS -&gt; GNSS helymeghatározó rendszerre.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943386"/>
                  </a:ext>
                </a:extLst>
              </a:tr>
              <a:tr h="1953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8.2.3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szakmához kötődő további sajátos követelményekben pontosításra került a szükséges jogosítvány szövegezése: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 vizsga megkezdésének előfeltétele a T járműkategóriára korlátozás nélkül, vagy B járműkategóriára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érvényes vezetői engedély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(T, illetve C+E, C1+E kategória vagy B kategória).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megléte.</a:t>
                      </a:r>
                      <a:endParaRPr lang="hu-HU" sz="2700" b="0" i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415998"/>
                  </a:ext>
                </a:extLst>
              </a:tr>
              <a:tr h="8549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 és 8.13.3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 projektvizsgájában a vizsgarész arányokban kisebb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388139"/>
                  </a:ext>
                </a:extLst>
              </a:tr>
              <a:tr h="917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24447795"/>
                  </a:ext>
                </a:extLst>
              </a:tr>
              <a:tr h="917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Portfóliót érintő változtatások (formai előírások, egyértelműsítések).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3563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24133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Mezőgazdaság és erdészet ágazathoz tartozó szakmák képzési és kimeneti követelményei 2024.02.05-én,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hu-HU" sz="3100" dirty="0"/>
              <a:t>A Gazda, Kertésztechnikus, Kertész, Mezőgazdasági technikus és az Erdésztechnikus szakma esetében a felmenő rendszerben bevezetésre kerülő változtatásokat a KKK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200755"/>
            <a:ext cx="214708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72988"/>
            <a:ext cx="20443439" cy="8267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294770"/>
              </p:ext>
            </p:extLst>
          </p:nvPr>
        </p:nvGraphicFramePr>
        <p:xfrm>
          <a:off x="1663526" y="2580038"/>
          <a:ext cx="21135513" cy="7874667"/>
        </p:xfrm>
        <a:graphic>
          <a:graphicData uri="http://schemas.openxmlformats.org/drawingml/2006/table">
            <a:tbl>
              <a:tblPr/>
              <a:tblGrid>
                <a:gridCol w="2623994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7953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96321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36910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98271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98809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19523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17161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88282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46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9367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Erdőművelő-fakitermelő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9189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Vadgazdálkodás,  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Erdőgazdálkodás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5876809"/>
                  </a:ext>
                </a:extLst>
              </a:tr>
              <a:tr h="13784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Földmérő, földügyi és térinformatikai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400639"/>
                  </a:ext>
                </a:extLst>
              </a:tr>
              <a:tr h="13869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Állattenyésztő,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Lovász,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Növénytermesztő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Állatgondozó,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Aranykalászos gazda, Mezőgazdasági munkás,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684380"/>
                  </a:ext>
                </a:extLst>
              </a:tr>
              <a:tr h="9189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Kerti munkás,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Növényházi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234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72333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72988"/>
            <a:ext cx="20443439" cy="8267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101875"/>
              </p:ext>
            </p:extLst>
          </p:nvPr>
        </p:nvGraphicFramePr>
        <p:xfrm>
          <a:off x="1663526" y="2478438"/>
          <a:ext cx="21440313" cy="8923970"/>
        </p:xfrm>
        <a:graphic>
          <a:graphicData uri="http://schemas.openxmlformats.org/drawingml/2006/table">
            <a:tbl>
              <a:tblPr/>
              <a:tblGrid>
                <a:gridCol w="2258125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61467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32943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72053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72276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031186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57799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43407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55864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885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37597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Dísznövénytermesztő, virágkötő, Gyógynövénytermesztő, Gyümölcstermesztő, Parképítő és –fenntartó, Zöldségtermesztő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Faiskolai kertész,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Parkgondozó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953865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gépész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814698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gépésztechnikus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594284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Állattenyésztő, Növénytermesztő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66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893275"/>
              </p:ext>
            </p:extLst>
          </p:nvPr>
        </p:nvGraphicFramePr>
        <p:xfrm>
          <a:off x="1663526" y="2805646"/>
          <a:ext cx="21056949" cy="95190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4207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78384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8384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3023504675"/>
                    </a:ext>
                  </a:extLst>
                </a:gridCol>
                <a:gridCol w="3761915">
                  <a:extLst>
                    <a:ext uri="{9D8B030D-6E8A-4147-A177-3AD203B41FA5}">
                      <a16:colId xmlns:a16="http://schemas.microsoft.com/office/drawing/2014/main" val="1886771196"/>
                    </a:ext>
                  </a:extLst>
                </a:gridCol>
              </a:tblGrid>
              <a:tr h="6915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7515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563247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(Közzétéve: 2024.04.09)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Erdőművelő-fakitermelő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626633"/>
                  </a:ext>
                </a:extLst>
              </a:tr>
              <a:tr h="7791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Földmérő, földügyi és térinformatikai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3109805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gépész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gépésztechnikus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E8920B2D-0872-30C6-4574-A0AECC52865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2011546-22C9-106C-D4C5-D6D75FC0BD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35602"/>
            <a:ext cx="20443439" cy="1024826"/>
          </a:xfrm>
        </p:spPr>
        <p:txBody>
          <a:bodyPr/>
          <a:lstStyle/>
          <a:p>
            <a:r>
              <a:rPr lang="hu-HU" b="1" dirty="0"/>
              <a:t>Az ágazat minden szakmáját érintő változások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682BD616-8970-5E99-D4EC-43C7921F4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03930"/>
              </p:ext>
            </p:extLst>
          </p:nvPr>
        </p:nvGraphicFramePr>
        <p:xfrm>
          <a:off x="1663526" y="2626424"/>
          <a:ext cx="20891674" cy="34818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561">
                  <a:extLst>
                    <a:ext uri="{9D8B030D-6E8A-4147-A177-3AD203B41FA5}">
                      <a16:colId xmlns:a16="http://schemas.microsoft.com/office/drawing/2014/main" val="2520925931"/>
                    </a:ext>
                  </a:extLst>
                </a:gridCol>
                <a:gridCol w="16136113">
                  <a:extLst>
                    <a:ext uri="{9D8B030D-6E8A-4147-A177-3AD203B41FA5}">
                      <a16:colId xmlns:a16="http://schemas.microsoft.com/office/drawing/2014/main" val="239320780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99205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7.3.2</a:t>
                      </a:r>
                      <a:endParaRPr lang="hu-HU" sz="2700" b="0" i="0" u="sng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Minimális változtatás, kiegészítés az alapvizsgában (földmérési feladatok is lehetnek, nem éghajlati hanem meteorológiai mérések).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667093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alapvizsga szakmai vizsgába történő beszámítása igazításra került a jogszabályi előíráshoz (5%-ról 10%-ra)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010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48508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FECC15F-4C23-CCEE-001D-BEBE5D11FE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3086" y="1225176"/>
            <a:ext cx="20443439" cy="748852"/>
          </a:xfrm>
        </p:spPr>
        <p:txBody>
          <a:bodyPr/>
          <a:lstStyle/>
          <a:p>
            <a:r>
              <a:rPr lang="hu-HU" b="1" dirty="0"/>
              <a:t>4 0821 17 01  Erdőművelő-fakitermelő 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EA1CB8D2-0593-7239-F0FC-EEF36543A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905790"/>
              </p:ext>
            </p:extLst>
          </p:nvPr>
        </p:nvGraphicFramePr>
        <p:xfrm>
          <a:off x="1663526" y="2156908"/>
          <a:ext cx="21216794" cy="82774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2956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8722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873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4.2.1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261031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szakmai követelményeinek 6-os sora pontosításra, kiegészítésre került: „Ügyel a hatékony és optimális választékolás elvégzésére.”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381002"/>
                  </a:ext>
                </a:extLst>
              </a:tr>
              <a:tr h="159154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lvl="2" algn="just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változtak csak átfogalmazásra, pontosításra kerültek: A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 vizsga megkezdésének előfeltétele a T járműkategóriára korlátozás nélkül, vagy B járműkategóriára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érvényes vezetői engedély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megszerzése (T vagy B kategória), amelyet a vizsga megkezdése előtt a vizsgabizottságnak be kell mutatni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436330"/>
                  </a:ext>
                </a:extLst>
              </a:tr>
              <a:tr h="1003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diaszáma maximálva lett 20 diában.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738183"/>
                  </a:ext>
                </a:extLst>
              </a:tr>
              <a:tr h="1003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bemutatása 5%-kal nagyobb súlyarányt kapott (25% lett), így a többi vizsga súlyaránya is változott, 10%-ot nem meghaladóan.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339030"/>
                  </a:ext>
                </a:extLst>
              </a:tr>
              <a:tr h="766768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Erdőművelő részszakma 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9328420"/>
                  </a:ext>
                </a:extLst>
              </a:tr>
              <a:tr h="9329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diaszáma maximálva lett 20 diában.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8043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28409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37C18B5-7FC2-529D-DBFF-98D06247CF3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4700" y="1141307"/>
            <a:ext cx="20612814" cy="762000"/>
          </a:xfrm>
        </p:spPr>
        <p:txBody>
          <a:bodyPr/>
          <a:lstStyle/>
          <a:p>
            <a:r>
              <a:rPr lang="hu-HU" b="1" dirty="0"/>
              <a:t>5 0821 17 02  Erdésztechnikus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5814BE4-7F89-BBB1-060C-CA51BD38B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214105"/>
              </p:ext>
            </p:extLst>
          </p:nvPr>
        </p:nvGraphicFramePr>
        <p:xfrm>
          <a:off x="1626867" y="2052982"/>
          <a:ext cx="21114600" cy="540276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63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082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307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175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361943"/>
                  </a:ext>
                </a:extLst>
              </a:tr>
              <a:tr h="933934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Erdőgazdálkodás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11492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változott csak átfogalmazásra, pontosításra került: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B, vagy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 vizsga megkezdésének előfeltétele 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 járműkategóriára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korlátozás nélkül, vagy B járműkategóriára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érvényes vezetői engedély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megléte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amelyet a vizsga megkezdése előtt a vizsgabizottságnak be kell mutatni.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849321"/>
                  </a:ext>
                </a:extLst>
              </a:tr>
              <a:tr h="578163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vizsgában egy új feladattípus került beépítésre: feleletkiegészítés.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270091"/>
                  </a:ext>
                </a:extLst>
              </a:tr>
              <a:tr h="5758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értékelésének szempontjai: Szakmai tevékenység B/1 Felismerés vizsgarész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F60123AC-CA88-0FA1-6A6C-182F6653B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735020"/>
              </p:ext>
            </p:extLst>
          </p:nvPr>
        </p:nvGraphicFramePr>
        <p:xfrm>
          <a:off x="1642533" y="7455746"/>
          <a:ext cx="21114600" cy="49967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63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082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65354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Vadgazdálkodás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vizsgában egy új feladattípus került beépítésre: feleletkiegészítés.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  <a:tr h="838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projektvizsga B/3 vizsgarészében a korábbi 20 feladat helyett csak 12-15 feladatot kell előkészíteni.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819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tevékenység B/2 Felismerés vizsgarész pontosítása. A vizsgatevékenység akkor eredményes, ha a vizsgázó a mindhárom vizsgarészt sikeresen teljesítette.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989403"/>
                  </a:ext>
                </a:extLst>
              </a:tr>
              <a:tr h="819175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15060770"/>
                  </a:ext>
                </a:extLst>
              </a:tr>
              <a:tr h="819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 és 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Mindkét szakmairányában a központi interaktív vizsga kiegészítésre került a szakmai számításos feladattal.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176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75210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7706</TotalTime>
  <Words>2219</Words>
  <Application>Microsoft Office PowerPoint</Application>
  <PresentationFormat>Egyéni</PresentationFormat>
  <Paragraphs>375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501</cp:revision>
  <dcterms:modified xsi:type="dcterms:W3CDTF">2024-07-01T06:22:34Z</dcterms:modified>
</cp:coreProperties>
</file>