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7"/>
  </p:notesMasterIdLst>
  <p:handoutMasterIdLst>
    <p:handoutMasterId r:id="rId28"/>
  </p:handoutMasterIdLst>
  <p:sldIdLst>
    <p:sldId id="472" r:id="rId2"/>
    <p:sldId id="473" r:id="rId3"/>
    <p:sldId id="467" r:id="rId4"/>
    <p:sldId id="449" r:id="rId5"/>
    <p:sldId id="474" r:id="rId6"/>
    <p:sldId id="453" r:id="rId7"/>
    <p:sldId id="476" r:id="rId8"/>
    <p:sldId id="471" r:id="rId9"/>
    <p:sldId id="451" r:id="rId10"/>
    <p:sldId id="456" r:id="rId11"/>
    <p:sldId id="454" r:id="rId12"/>
    <p:sldId id="452" r:id="rId13"/>
    <p:sldId id="457" r:id="rId14"/>
    <p:sldId id="455" r:id="rId15"/>
    <p:sldId id="461" r:id="rId16"/>
    <p:sldId id="464" r:id="rId17"/>
    <p:sldId id="458" r:id="rId18"/>
    <p:sldId id="462" r:id="rId19"/>
    <p:sldId id="468" r:id="rId20"/>
    <p:sldId id="459" r:id="rId21"/>
    <p:sldId id="460" r:id="rId22"/>
    <p:sldId id="477" r:id="rId23"/>
    <p:sldId id="463" r:id="rId24"/>
    <p:sldId id="450" r:id="rId25"/>
    <p:sldId id="447" r:id="rId26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B9B700-935D-8AAC-0E44-2CD76E92EA16}" name="Vörösné Nádházi Krisztina" initials="VK" userId="S::nadhazi.krisztina@ikk.hu::bc52016a-60fd-42d9-866a-4c9b5589b5dd" providerId="AD"/>
  <p188:author id="{31FA85AD-A5A2-6776-51F9-93FF3E18167B}" name="Surányi Anita" initials="SA" userId="S::balogh.anita@ikk.hu::e6b2f721-2de6-4f7f-851e-850ec2ebf2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95C"/>
    <a:srgbClr val="12274D"/>
    <a:srgbClr val="FFC55D"/>
    <a:srgbClr val="8FF0C7"/>
    <a:srgbClr val="FFD489"/>
    <a:srgbClr val="09DE84"/>
    <a:srgbClr val="FFE4B5"/>
    <a:srgbClr val="D5E9FA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8C94F4-2DAF-41CC-A67D-73B318DA6F32}" v="316" dt="2024-09-03T09:55:37.351"/>
    <p1510:client id="{6D704E65-2D96-4C05-9263-4194DB45B479}" v="2" dt="2024-09-03T10:01:42.781"/>
    <p1510:client id="{BEA77F35-7B25-4735-BBA8-6A4642616B53}" v="473" dt="2024-09-03T09:52:37.510"/>
    <p1510:client id="{CCE8D51C-D1AB-6255-E586-4D93F6DC5EEA}" v="18" dt="2024-09-03T09:56:25.279"/>
    <p1510:client id="{D69E3B43-08A8-4F3A-A6C6-357BAF9CDEB6}" v="2" dt="2024-09-03T09:43:45.88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8" autoAdjust="0"/>
    <p:restoredTop sz="95226" autoAdjust="0"/>
  </p:normalViewPr>
  <p:slideViewPr>
    <p:cSldViewPr snapToGrid="0" snapToObjects="1" showGuides="1">
      <p:cViewPr varScale="1">
        <p:scale>
          <a:sx n="42" d="100"/>
          <a:sy n="42" d="100"/>
        </p:scale>
        <p:origin x="40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9/3/2024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Specializált gép- és járműgyártás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6036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AFA3E98-D323-DEF0-F444-C52EADCEFC3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40155" y="1232148"/>
            <a:ext cx="20443439" cy="1133500"/>
          </a:xfrm>
        </p:spPr>
        <p:txBody>
          <a:bodyPr/>
          <a:lstStyle/>
          <a:p>
            <a:r>
              <a:rPr lang="hu-HU" b="1" dirty="0"/>
              <a:t>4 0716 19 02 Autógyártó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691C793-64D3-768A-D105-6FCD5F968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817529"/>
              </p:ext>
            </p:extLst>
          </p:nvPr>
        </p:nvGraphicFramePr>
        <p:xfrm>
          <a:off x="1640155" y="2681816"/>
          <a:ext cx="21103690" cy="684814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47656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627128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41778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4050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2023.09.07</a:t>
                      </a: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-én megjelent KKK-ban az alapadatok közé bekerült a szakmai oktatás foglalkozásainak száma, illetve az interaktív vizsgatevékenység értékelése lett harmonizálva 100%-ra.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627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 vizsgatevékenység 3. vizsgarészében a kifejtős kérdések megválaszolása helyett szakmai beszélgetés az előírás a megadott témakörökből.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3671036"/>
                  </a:ext>
                </a:extLst>
              </a:tr>
              <a:tr h="11627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Projektfeladat vizsgatevékenység értékelési szempontjaiban 10%-ot nem meghaladó változások.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69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megszervezésének sajátos feltételei pontosításra kerültek: </a:t>
                      </a:r>
                      <a:r>
                        <a:rPr lang="hu-HU" sz="2700" b="0" i="0" u="non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Egyéb képesítés nélkül a tanuló/vizsgázó az előírt képesítéssel rendelkező felügyelete mellett használhatja a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javítási tevékenységekkel kapcsolatos emelőberendezéseket.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709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32264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71AA3AF-0F5F-6562-9E81-61DF14B73C8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274482"/>
            <a:ext cx="20443439" cy="742080"/>
          </a:xfrm>
        </p:spPr>
        <p:txBody>
          <a:bodyPr/>
          <a:lstStyle/>
          <a:p>
            <a:r>
              <a:rPr lang="hu-HU" b="1" dirty="0"/>
              <a:t>4  0715 19 03 Fémszerkezetfelület-bevonó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DCAEACC-CDE7-6408-73FE-5EA2B3C6B7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864487"/>
              </p:ext>
            </p:extLst>
          </p:nvPr>
        </p:nvGraphicFramePr>
        <p:xfrm>
          <a:off x="1641838" y="2736186"/>
          <a:ext cx="20367738" cy="23344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164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4180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 szakma a minden KKK-t érintő változáson (3. dia) és az ágazat minden szakmáját érintő változáson (6.dia)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72633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97540"/>
            <a:ext cx="19009086" cy="904927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dirty="0">
                <a:solidFill>
                  <a:srgbClr val="000000"/>
                </a:solidFill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0716</a:t>
            </a:r>
            <a:r>
              <a:rPr lang="hu-HU" b="1" dirty="0"/>
              <a:t> 19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04</a:t>
            </a:r>
            <a:r>
              <a:rPr lang="hu-HU" b="1" dirty="0"/>
              <a:t> Gépjármű-mechatronikai technikus</a:t>
            </a:r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4510283D-1E14-8331-7E1F-C7EB8216FA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757647"/>
              </p:ext>
            </p:extLst>
          </p:nvPr>
        </p:nvGraphicFramePr>
        <p:xfrm>
          <a:off x="1625843" y="2557806"/>
          <a:ext cx="20367738" cy="98472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Motorkerékpár- versenymotor-szerelés szakmairány eszközjegyzékének kiegészítése, pontosítása.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8.3.1 és 8.12.2 és 8.21.2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Az interaktív vizsga vizsgatevékenység leírásából, mindhárom szakmairányban törlésre került, hogy a hibás válaszért pontlevonás jár.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994174"/>
                  </a:ext>
                </a:extLst>
              </a:tr>
              <a:tr h="6393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Projektfeladat vizsgatevékenység B) vizsgarész: A vizsga helyszínén végzett tevékenységben kisebb pontosítások: </a:t>
                      </a:r>
                    </a:p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Minősítse az alkatrész állapotát szemrevételezéssel és/</a:t>
                      </a:r>
                      <a:r>
                        <a:rPr lang="hu-HU" sz="2700" u="sng">
                          <a:latin typeface="Franklin Gothic Book" panose="020B0503020102020204" pitchFamily="34" charset="0"/>
                        </a:rPr>
                        <a:t>vagy</a:t>
                      </a:r>
                      <a:r>
                        <a:rPr lang="hu-HU" sz="2700">
                          <a:latin typeface="Franklin Gothic Book" panose="020B0503020102020204" pitchFamily="34" charset="0"/>
                        </a:rPr>
                        <a:t> mérőeszközzel, majd dokumentálja.</a:t>
                      </a:r>
                    </a:p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Jegyzőkönyv helyett Árajánlat készítése.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4649551"/>
                  </a:ext>
                </a:extLst>
              </a:tr>
              <a:tr h="10768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 és 8.18. és 8.27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5025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Gépjármű-mechatronikai technikus (Szerviz) </a:t>
                      </a:r>
                    </a:p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Projektfeladat vizsgatevékenység B) vizsgarész: A vizsga helyszínén végzett tevékenységben kisebb pontosítások: </a:t>
                      </a:r>
                    </a:p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az első feladatban törlésre került: </a:t>
                      </a:r>
                      <a:r>
                        <a:rPr lang="hu-HU" sz="2700" strike="sngStrike">
                          <a:latin typeface="Franklin Gothic Book" panose="020B0503020102020204" pitchFamily="34" charset="0"/>
                        </a:rPr>
                        <a:t>Mindegyik témakörnek szerepelnie kell a vizsgán!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az utolsó feladatban törlésre került: </a:t>
                      </a:r>
                      <a:r>
                        <a:rPr lang="hu-HU" sz="2700" strike="sngStrike" kern="120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Nehézgépjárművön </a:t>
                      </a:r>
                      <a:r>
                        <a:rPr lang="hu-HU" sz="2700" kern="120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Gépjárművön speciális, komplex ellenőrzési, beállítási feladatot végez.</a:t>
                      </a:r>
                    </a:p>
                    <a:p>
                      <a:pPr marL="180000" algn="just"/>
                      <a:endParaRPr lang="hu-HU" sz="270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5685475"/>
                  </a:ext>
                </a:extLst>
              </a:tr>
              <a:tr h="6741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 vizsgatevékenység értékelésének szempontjaiban kisebb változás a 8.22.2. változások követése miatt.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13702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vizsgatevékenységek megszervezésére, azok vizsgaidőpontjaira, a vizsgaidőszakokra vonatkozó sajátos feltételek: Egyéb </a:t>
                      </a:r>
                      <a:r>
                        <a:rPr lang="hu-HU" sz="2700" strike="sngStrike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szakképesítés</a:t>
                      </a:r>
                      <a:r>
                        <a:rPr lang="hu-HU" sz="2700" u="sng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képesítés</a:t>
                      </a:r>
                      <a:r>
                        <a:rPr lang="hu-HU" sz="270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nélkül a </a:t>
                      </a:r>
                      <a:r>
                        <a:rPr lang="hu-HU" sz="2700" strike="sngStrike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tanuló/</a:t>
                      </a:r>
                      <a:r>
                        <a:rPr lang="hu-HU" sz="270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vizsgázó </a:t>
                      </a:r>
                      <a:r>
                        <a:rPr lang="hu-HU" sz="2700" strike="sngStrike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használhassa </a:t>
                      </a:r>
                      <a:r>
                        <a:rPr lang="hu-HU" sz="2700" u="sng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előírt képesítéssel rendelkező felügyelete mellett használhatja</a:t>
                      </a:r>
                      <a:r>
                        <a:rPr lang="hu-HU" sz="270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a javítási tevékenységekkel kapcsolatos emelőberendezéseket.</a:t>
                      </a:r>
                      <a:endParaRPr lang="hu-HU" sz="270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3137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A692E446-81BE-04C3-7E85-0FF7995C4F9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3830" y="1345207"/>
            <a:ext cx="20443439" cy="807651"/>
          </a:xfrm>
        </p:spPr>
        <p:txBody>
          <a:bodyPr/>
          <a:lstStyle/>
          <a:p>
            <a:r>
              <a:rPr lang="hu-HU" b="1" dirty="0"/>
              <a:t>4 0716 19 05 Gépjármű </a:t>
            </a:r>
            <a:r>
              <a:rPr lang="hu-HU" b="1" dirty="0" err="1"/>
              <a:t>mechatronikus</a:t>
            </a:r>
            <a:endParaRPr lang="hu-HU" b="1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194D6BD7-4578-2263-9BE0-4984857149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351236"/>
              </p:ext>
            </p:extLst>
          </p:nvPr>
        </p:nvGraphicFramePr>
        <p:xfrm>
          <a:off x="1663920" y="2429305"/>
          <a:ext cx="20682037" cy="1024894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2380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5823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5.1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Az ágazati alapoktatás eszközjegyzékének összehangolás az ágazat többi szakmájával, pontosítások.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585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 és 8.12.2 és  8.21.2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Az interaktív vizsga vizsgatevékenység leírásából, mindhárom szakmairányban törlésre került, hogy a hibás válaszért pontlevonás jár.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6035844"/>
                  </a:ext>
                </a:extLst>
              </a:tr>
              <a:tr h="585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8.4.2 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Gépjármű mechatronikus (Motorkerékpár karbantartás) projektfeladat</a:t>
                      </a:r>
                    </a:p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B) Vizsgarész : A vizsgahelyszínén végzett tevékenységben a vállalkozási ismeretek rész pontosítása: vállalkozás indításával, működtetésével kapcsolatos szakmai beszélgetés (vállalkozási formák, vállalkozás indításához szükséges ismeretek).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7835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8.9. és 8.18 és 8.27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Minden szakmairányban: 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8.13.2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Gépjármű-mechatronikai technikus (Szerviz) </a:t>
                      </a:r>
                    </a:p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B) vizsgarész: A vizsga helyszínén végzett tevékenységben kisebb pontosítások: </a:t>
                      </a:r>
                    </a:p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az első feladatban törlésre került: </a:t>
                      </a:r>
                      <a:r>
                        <a:rPr lang="hu-HU" sz="2700" strike="sngStrike">
                          <a:latin typeface="Franklin Gothic Book" panose="020B0503020102020204" pitchFamily="34" charset="0"/>
                        </a:rPr>
                        <a:t>Mindegyik témakörnek szerepelnie kell a vizsgán!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az utolsó feladatban törlésre került: </a:t>
                      </a:r>
                      <a:r>
                        <a:rPr lang="hu-HU" sz="2700" strike="sngStrike" kern="120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Nehézgépjárművön </a:t>
                      </a:r>
                      <a:r>
                        <a:rPr lang="hu-HU" sz="2700" kern="120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Gépjárművön speciális, komplex ellenőrzési, beállítási feladatot végez.</a:t>
                      </a:r>
                      <a:endParaRPr lang="hu-HU" sz="270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17119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8.22.2 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Gépjármű </a:t>
                      </a:r>
                      <a:r>
                        <a:rPr lang="hu-HU" sz="2700" dirty="0" err="1">
                          <a:latin typeface="Franklin Gothic Book" panose="020B0503020102020204" pitchFamily="34" charset="0"/>
                        </a:rPr>
                        <a:t>mechatronikus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(Gyártás)</a:t>
                      </a:r>
                    </a:p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B) vizsgarész: A vizsga helyszínén végzett tevékenységben alábbi pontosítások, módosítások: 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Gyakorlati feladatok végrehajtása: </a:t>
                      </a:r>
                      <a:r>
                        <a:rPr lang="hu-HU" sz="24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Járműjavítási és diagnosztikai</a:t>
                      </a:r>
                      <a:r>
                        <a:rPr lang="hu-HU" sz="24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komplex</a:t>
                      </a:r>
                      <a:r>
                        <a:rPr lang="hu-HU" sz="24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feladatok, javítási jegyzőkönyvek kitöltésével (motor, erőátvitel, váz-futómű, fékrendszer, járművillamosság-elektronika, kiegészítő berendezések), </a:t>
                      </a:r>
                      <a:r>
                        <a:rPr lang="hu-HU" sz="24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mindegyik témának szerepelnie kell a </a:t>
                      </a:r>
                      <a:r>
                        <a:rPr lang="hu-HU" sz="2400" strike="sngStrike" kern="1200" dirty="0" err="1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vizsgán</a:t>
                      </a:r>
                      <a:r>
                        <a:rPr lang="hu-HU" sz="2400" u="sng" kern="1200" dirty="0" err="1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legalább</a:t>
                      </a:r>
                      <a:r>
                        <a:rPr lang="hu-HU" sz="24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három témának szerepeline kell a vizsgán, amikben gépjárművillamossági és gépjárműszerkezeti szerelésnek/javításnak, valamint hibadiagnosztika feladatnak is szerepelnie kell. A feladatok lehetnek összevontak és témakörönkét önállóak is</a:t>
                      </a:r>
                      <a:r>
                        <a:rPr lang="hu-HU" sz="24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87357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8.22.5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Gépjármű </a:t>
                      </a:r>
                      <a:r>
                        <a:rPr lang="hu-HU" sz="2700" dirty="0" err="1">
                          <a:latin typeface="Franklin Gothic Book" panose="020B0503020102020204" pitchFamily="34" charset="0"/>
                        </a:rPr>
                        <a:t>mechatronikus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(Gyártás) projektfeladatban a vizsga helyszínén végzett tevékenység értékelésében 5 %-ot nem meghaladó módosítás, így a portfólió is kapott 10%-ot.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994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28767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9EB5B-861B-99A1-C861-B7228C7B6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21DAA7D-C411-BE3C-C9C4-673316153B7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8875" y="1206749"/>
            <a:ext cx="20045007" cy="895308"/>
          </a:xfrm>
        </p:spPr>
        <p:txBody>
          <a:bodyPr/>
          <a:lstStyle/>
          <a:p>
            <a:r>
              <a:rPr lang="hu-HU" b="1" dirty="0"/>
              <a:t>4 0715 19 06 Gyártósori gépbeállító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DBD8EB2B-55DD-E969-170A-16182B10EB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27588"/>
              </p:ext>
            </p:extLst>
          </p:nvPr>
        </p:nvGraphicFramePr>
        <p:xfrm>
          <a:off x="1654275" y="2782538"/>
          <a:ext cx="20878661" cy="18666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259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26062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104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561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8.9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szabályok:</a:t>
                      </a:r>
                    </a:p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Nem programozható számológép, műszaki táblázat.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57129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F1D0A44-7B0F-AB84-FFEF-7BC183E7F06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8379"/>
            <a:ext cx="20443439" cy="691279"/>
          </a:xfrm>
        </p:spPr>
        <p:txBody>
          <a:bodyPr/>
          <a:lstStyle/>
          <a:p>
            <a:r>
              <a:rPr lang="hu-HU" b="1" dirty="0"/>
              <a:t>4 0716 19 14 Hibrid és elektromos gépjármű-</a:t>
            </a:r>
            <a:r>
              <a:rPr lang="hu-HU" b="1" dirty="0" err="1"/>
              <a:t>mechatronikus</a:t>
            </a:r>
            <a:r>
              <a:rPr lang="hu-HU" b="1" dirty="0"/>
              <a:t> </a:t>
            </a:r>
          </a:p>
        </p:txBody>
      </p:sp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7A2BF46B-A8A2-F6CD-0E5F-8A7CFA9FE2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564263"/>
              </p:ext>
            </p:extLst>
          </p:nvPr>
        </p:nvGraphicFramePr>
        <p:xfrm>
          <a:off x="1660841" y="2652768"/>
          <a:ext cx="20870757" cy="794148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6751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0324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700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0411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1.9.1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Szakmai oktatás (ágazati alapoktatás és szakirányú oktatás együttes) foglalkozásainak számához a 3 és 4 éves képzés óraszáma is bekerült a kifutó 3 éves képzések miatt.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1844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Felnőttképzési jogviszonyban folyó oktatásban meghatározott foglalkozásszám 1/6-a kötelezően ágazati alapoktatásra fordítandó. Az arányszám ¼-ről lett csökkentve. (2024.04.18.)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1334362"/>
                  </a:ext>
                </a:extLst>
              </a:tr>
              <a:tr h="86914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5.1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alapoktatás eszközjegyzéke összehangolásra került az ágazat többi szakmájával.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691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Az interaktív vizsgatevékenység leírásából törlésre került, hogy a hibás válaszért pontlevonás jár.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6246890"/>
                  </a:ext>
                </a:extLst>
              </a:tr>
              <a:tr h="79556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értékelésének szempontjaiba bekerült </a:t>
                      </a:r>
                      <a:r>
                        <a:rPr lang="hu-HU" sz="2700">
                          <a:latin typeface="Franklin Gothic Book" panose="020B0503020102020204" pitchFamily="34" charset="0"/>
                        </a:rPr>
                        <a:t>a számítás 10%-os értékelési súllyal, a többi témakörben 10%-ot nem meghaladó eltérés, valamint a Munka- és balesetvédelmi kérdések száma csökkent 20-ról 10-re.</a:t>
                      </a:r>
                      <a:endParaRPr kumimoji="0" lang="hu-HU" sz="2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06441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8.4.5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értékelésének szempontjaiban pontosítások, értékelésében 10%-ot nem meghaladó eltérés,  portfólió értékelése is bekerült 10%-kal.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0041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Interaktív vizsgához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35729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EAD8C2A-9EB3-D75F-DECF-695A16F9EE7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9117" y="1287930"/>
            <a:ext cx="20443439" cy="674345"/>
          </a:xfrm>
        </p:spPr>
        <p:txBody>
          <a:bodyPr/>
          <a:lstStyle/>
          <a:p>
            <a:r>
              <a:rPr lang="hu-HU" b="1" dirty="0"/>
              <a:t>5 0715 19 07 Ipari szerviztechnikus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46C1A97-69E5-7F38-BCCF-6B68F43E90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20980"/>
              </p:ext>
            </p:extLst>
          </p:nvPr>
        </p:nvGraphicFramePr>
        <p:xfrm>
          <a:off x="1706967" y="2871538"/>
          <a:ext cx="20367738" cy="57832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017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interaktív vizsgatevékenység értékelésének szempontjaiban kisebb pontosítások, %-ot nem érintenek.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45067">
                <a:tc gridSpan="2"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Változások felmenő rendszerben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15468036"/>
                  </a:ext>
                </a:extLst>
              </a:tr>
              <a:tr h="745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 1. részben a portfólió oldalszáma 5-10 ről 10-15-re növekedett és a szakképzés ideje alatt készült munkanaplókat is be kell mutatni.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8253"/>
                  </a:ext>
                </a:extLst>
              </a:tr>
              <a:tr h="745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 vizsgatevékenység 2. részben a kiegészült a feladat számítási-rajzi feladatokkal.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013"/>
                  </a:ext>
                </a:extLst>
              </a:tr>
              <a:tr h="745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330 percről 300-ra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8433278"/>
                  </a:ext>
                </a:extLst>
              </a:tr>
              <a:tr h="745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 vizsgatevékenység értékelésének szempontjai: 2. vizsgarész változásához lettek igazítva az értékelésének szempontjai és %-ai.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442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989251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A0BDB72-AF76-01E3-7994-3CAF3855172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9921"/>
            <a:ext cx="20443439" cy="759012"/>
          </a:xfrm>
        </p:spPr>
        <p:txBody>
          <a:bodyPr/>
          <a:lstStyle/>
          <a:p>
            <a:r>
              <a:rPr lang="hu-HU" b="1" dirty="0"/>
              <a:t>4 0716 19 08 Járműfényező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CE2A5D2-B740-FAA8-5930-874D1A0304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173590"/>
              </p:ext>
            </p:extLst>
          </p:nvPr>
        </p:nvGraphicFramePr>
        <p:xfrm>
          <a:off x="1647108" y="2750679"/>
          <a:ext cx="20367738" cy="41988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385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512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 9.1-es pontból átkerültek a vizsgatevékenység leírásába a projektdokumentációra (portfólió) vonatkozó tartalmi, formai előírások.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876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Az egyedi projektfeladat F pontjába átkerültek az előírások (korábban a  9.2 pontban voltak).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741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885613"/>
                  </a:ext>
                </a:extLst>
              </a:tr>
              <a:tr h="8679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 korábban a vizsgatevékenységek megszervezésére, azok vizsgaidőpontjaira, a vizsgaidőszakokra vonatkozó sajátos feltételek részben szereplő adatok felkerültek a 8.4 pont megfelelő részébe.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05066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DF94989-0AF2-9926-AD41-E47E52DCD68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32148"/>
            <a:ext cx="20443439" cy="589679"/>
          </a:xfrm>
        </p:spPr>
        <p:txBody>
          <a:bodyPr/>
          <a:lstStyle/>
          <a:p>
            <a:r>
              <a:rPr lang="hu-HU" b="1" dirty="0"/>
              <a:t>5 0714 19 09 Járműipari karbantartó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4810CBF-B3EB-9B53-7FB6-7311B0129D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846067"/>
              </p:ext>
            </p:extLst>
          </p:nvPr>
        </p:nvGraphicFramePr>
        <p:xfrm>
          <a:off x="1667585" y="2533384"/>
          <a:ext cx="20632270" cy="984588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9651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3575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4290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3615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Kisebb pontosítások az szakirányú oktatás eszközjegyzékben.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6979694"/>
                  </a:ext>
                </a:extLst>
              </a:tr>
              <a:tr h="30343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Változások felmenő rendszerben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45114358"/>
                  </a:ext>
                </a:extLst>
              </a:tr>
              <a:tr h="7667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kizárólag szakmai vizsgára történő felkészítésben az egybefüggő szakmai gyakorlat időtartama 320 óráról 160 órára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930966"/>
                  </a:ext>
                </a:extLst>
              </a:tr>
              <a:tr h="7667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Felnőttképzési jogviszonyban folyó oktatásban meghatározott foglalkozásszám 1/6-a kötelezően ágazati alapoktatásra fordítandó. Az arányszám ¼-ről lett csökkentve.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3966890"/>
                  </a:ext>
                </a:extLst>
              </a:tr>
              <a:tr h="9291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5.2.1.1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Eszközjegyzék  Automatikai technikus Autóipar szakmairány (Választás alapján, a képzés első öt évében) kiegészült a kollaboráns robotokkal.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3529705"/>
                  </a:ext>
                </a:extLst>
              </a:tr>
              <a:tr h="9291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5.2.1.3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Eszközjegyzék Járműipari karbantartó technikus (14. évfolyam, illetve a 3 éves kizárólag szakmai vizsgára történő felkészítésben)  kiegészült: lágyindítók és villamos motorok mérésére alkalmas mérőpaddal.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550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központi interaktív vizsga témaköreinek változása: </a:t>
                      </a:r>
                      <a:r>
                        <a:rPr lang="hu-HU" sz="2700" b="0" i="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25 db szakmai feleletválasztós kérdés a következő témakörökből: villamos kapcsolókészülékek, túláramvédelmi elemek, vezérléstechnikai</a:t>
                      </a:r>
                      <a:r>
                        <a:rPr lang="hu-HU" sz="2700" b="0" i="0" strike="sngStrike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hu-HU" sz="2700" b="0" i="0" u="sng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és</a:t>
                      </a:r>
                      <a:r>
                        <a:rPr lang="hu-HU" sz="2700" b="0" i="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szabályozástechnikai ismeretek, karbantartási ismeretek, pneumatikus-</a:t>
                      </a:r>
                      <a:r>
                        <a:rPr lang="hu-HU" sz="2700" b="0" i="0" strike="sngStrike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elektropneumatikaus </a:t>
                      </a:r>
                      <a:r>
                        <a:rPr lang="hu-HU" sz="2700" b="0" i="0" u="sng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elektropneumatikus</a:t>
                      </a:r>
                      <a:r>
                        <a:rPr lang="hu-HU" sz="2700" b="0" i="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hidraulikus rendszerek karbantartása, ipari hálózatok felépítése, </a:t>
                      </a:r>
                      <a:r>
                        <a:rPr lang="hu-HU" sz="2700" b="0" i="0" strike="sngStrike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szenzortechnikai elemek szerelése és beállítása, </a:t>
                      </a:r>
                      <a:r>
                        <a:rPr lang="hu-HU" sz="2700" b="0" i="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villamos és mechanikai mérések, mérés-adatgyűjtési rendszerek, munka-</a:t>
                      </a:r>
                      <a:r>
                        <a:rPr lang="hu-HU" sz="2700" b="0" i="0" u="sng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2700" b="0" i="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és környezetvédelem, dokumentációs ismeretek, </a:t>
                      </a:r>
                      <a:r>
                        <a:rPr lang="hu-HU" sz="2700" b="0" i="0" strike="sngStrike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hibavédelmi (érintésvédelmi) ismeretek, programozási ismeretek</a:t>
                      </a:r>
                      <a:r>
                        <a:rPr lang="hu-HU" sz="2700" b="0" i="0" u="sng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(karbantartás, ellenőrzés), áramütés elleni védelem</a:t>
                      </a:r>
                      <a:r>
                        <a:rPr lang="hu-HU" sz="2700" b="0" i="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IPAR 4.0 rendszerek</a:t>
                      </a:r>
                      <a:r>
                        <a:rPr lang="hu-HU" sz="2700" b="0" i="0" strike="sngStrike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termelőberendezéseken végzett hibakeresés</a:t>
                      </a:r>
                      <a:r>
                        <a:rPr lang="hu-HU" sz="2700" b="0" i="0" kern="120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hu-HU" sz="2700" b="0" i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29568"/>
                  </a:ext>
                </a:extLst>
              </a:tr>
              <a:tr h="2659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központi interaktív vizsga értékelési szempontjai és %-os arányuk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821757"/>
                  </a:ext>
                </a:extLst>
              </a:tr>
              <a:tr h="9291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projektfeladatban az 1. rész: Portfólió és bemutatása:  portfólió oldalszáma 5-10-ről 10-15-re növekedett és a szakképzés ideje alatt készült munkanaplókat is be kell mutatni.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0885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30474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ABF6C7-240B-C59E-3538-B03E655A78A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89815"/>
            <a:ext cx="20443439" cy="936697"/>
          </a:xfrm>
        </p:spPr>
        <p:txBody>
          <a:bodyPr/>
          <a:lstStyle/>
          <a:p>
            <a:r>
              <a:rPr lang="hu-HU" b="1" dirty="0"/>
              <a:t>5 0714 19 09 Járműipari karbantartó technikus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3C018088-0E59-3DA0-8B1C-15C648C2AF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269859"/>
              </p:ext>
            </p:extLst>
          </p:nvPr>
        </p:nvGraphicFramePr>
        <p:xfrm>
          <a:off x="1663526" y="2707525"/>
          <a:ext cx="20367738" cy="361489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3050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407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/>
                        </a:rPr>
                        <a:t>A projektfeladat 2. </a:t>
                      </a:r>
                      <a:r>
                        <a:rPr lang="hu-HU" sz="2700" b="0" i="0" kern="1200"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+mn-ea"/>
                          <a:cs typeface="+mn-cs"/>
                        </a:rPr>
                        <a:t>rész: Munkavégzés</a:t>
                      </a:r>
                      <a:r>
                        <a:rPr lang="hu-HU" sz="2700" b="0" i="0" u="sng" kern="1200"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+mn-ea"/>
                          <a:cs typeface="+mn-cs"/>
                        </a:rPr>
                        <a:t>, ellenőrzés, hibakeresés, beállítás, üzemeltetés</a:t>
                      </a:r>
                      <a:r>
                        <a:rPr lang="hu-HU" sz="2700" b="0" i="0" kern="1200"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+mn-ea"/>
                          <a:cs typeface="+mn-cs"/>
                        </a:rPr>
                        <a:t> automatizált </a:t>
                      </a:r>
                      <a:r>
                        <a:rPr lang="hu-HU" sz="2700" b="0" i="0" strike="sngStrike" kern="1200"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+mn-ea"/>
                          <a:cs typeface="+mn-cs"/>
                        </a:rPr>
                        <a:t>temelőberendezésen </a:t>
                      </a:r>
                      <a:r>
                        <a:rPr lang="hu-HU" sz="2700" b="0" i="0" u="sng" kern="1200"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+mn-ea"/>
                          <a:cs typeface="+mn-cs"/>
                        </a:rPr>
                        <a:t>termelőberendezésen változott.</a:t>
                      </a:r>
                      <a:endParaRPr lang="hu-HU" sz="2700" b="0" i="0" kern="120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/>
                        </a:rPr>
                        <a:t>A  vizsgatevékenység végrehajtására rendelkezésre álló időtartam: 320-ról 300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3947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/>
                        </a:rPr>
                        <a:t>A projektfeladat 2. rész: Munkavégzés automatizált termelőberendezésen feladat értékelésének szempontjai és %-ai is változtak, a feladatnak megfelelően.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623977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9375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>
                <a:latin typeface="Franklin Gothic Book"/>
              </a:rPr>
              <a:t>A Specializált gép- és járműgyártás ágazathoz tartozó szakmák képzési és kimeneti követelményei 2023.11.29-én,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hu-HU" sz="3100" dirty="0"/>
              <a:t>A </a:t>
            </a:r>
            <a:r>
              <a:rPr lang="hu-HU" sz="3100" dirty="0" err="1"/>
              <a:t>Mechatronikus</a:t>
            </a:r>
            <a:r>
              <a:rPr lang="hu-HU" sz="3100" dirty="0"/>
              <a:t> karbantartó, a Járműipari karbantartó, a Mechatronikai technikus és az Ipari szervíztechnikus szakmák esetében a felmenő rendszerben bevezetésre kerülő változtatásokat a KKK-k 2024.04.09-én közzétett verziója tartalmazza, és a 2024/2025-ös tanév első napjától alkalmazandók.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954DB9F-C2DB-6E6D-5737-2330758DB65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335278"/>
            <a:ext cx="20443439" cy="1000460"/>
          </a:xfrm>
        </p:spPr>
        <p:txBody>
          <a:bodyPr/>
          <a:lstStyle/>
          <a:p>
            <a:r>
              <a:rPr lang="hu-HU" b="1" dirty="0"/>
              <a:t>4 0716 19 10 Járműkarosszéria-előkészítő, felületbevonó 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49C4081-9CDF-051C-1E88-8CA5BCF27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599946"/>
              </p:ext>
            </p:extLst>
          </p:nvPr>
        </p:nvGraphicFramePr>
        <p:xfrm>
          <a:off x="1660302" y="2823003"/>
          <a:ext cx="20828510" cy="733658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118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8732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977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412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központi interaktív vizsgatevékenység értékelésébe bekerültek az esősegélynyújtási, újraélesztési feladatok, most 10%-ot kapott, így 5-% változás két másik tanulási egységben.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626388"/>
                  </a:ext>
                </a:extLst>
              </a:tr>
              <a:tr h="10884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9.1 pontból átkerültek ide a projektdokumentációra (portfólió) vonatkozó tartalmi, formai előírások.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033183"/>
                  </a:ext>
                </a:extLst>
              </a:tr>
              <a:tr h="8043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egyedi projektfeladat F pontjába átkerültek az előírások (korábban a  9.2 pontban voltak).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0656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 vizsgatevékenység értékelésének szempontjaiban kisebb, 10%-ot nem meghaladó módosítás.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292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1385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korábban a vizsgatevékenységek megszervezésére, azok vizsgaidőpontjaira, a vizsgaidőszakokra vonatkozó sajátos feltételek részben szereplő adatok felkerültek a 8.4 pont megfelelő részébe.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68998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C2B0D26-4A49-D182-FF1E-25CFB2EAA7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05116"/>
            <a:ext cx="20443439" cy="792879"/>
          </a:xfrm>
        </p:spPr>
        <p:txBody>
          <a:bodyPr/>
          <a:lstStyle/>
          <a:p>
            <a:r>
              <a:rPr lang="hu-HU" b="1" dirty="0"/>
              <a:t>4 0716 19 11 Karosszérialakatos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2ACC8CE7-14D5-4FAF-6EAD-75A3B35BC4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082612"/>
              </p:ext>
            </p:extLst>
          </p:nvPr>
        </p:nvGraphicFramePr>
        <p:xfrm>
          <a:off x="1667585" y="2796615"/>
          <a:ext cx="20870682" cy="50629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078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1989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582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68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>
                          <a:latin typeface="Franklin Gothic Book" panose="020B0503020102020204" pitchFamily="34" charset="0"/>
                        </a:rPr>
                        <a:t>Interaktív vizsgatevékenységbe szakmai számítások helyett egyszerű számítások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68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 9.1 pontból átkerültek ide a projektdokumentációra (portfólió) vonatkozó tartalmi, formai előírások.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674028"/>
                  </a:ext>
                </a:extLst>
              </a:tr>
              <a:tr h="768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Az egyedi projektfeladat F pontjába átkerültek az előírások (korábban a  9.2 pontban voltak).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0290759"/>
                  </a:ext>
                </a:extLst>
              </a:tr>
              <a:tr h="8883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8.9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330592"/>
                  </a:ext>
                </a:extLst>
              </a:tr>
              <a:tr h="1009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>
                          <a:latin typeface="Franklin Gothic Book" panose="020B0503020102020204" pitchFamily="34" charset="0"/>
                        </a:rPr>
                        <a:t>A korábban a vizsgatevékenységek megszervezésére, azok vizsgaidőpontjaira, a vizsgaidőszakokra vonatkozó sajátos feltételek részben szereplő adatok felkerültek a 8.4 pont megfelelő részébe.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407942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2070"/>
            <a:ext cx="20045007" cy="657412"/>
          </a:xfrm>
        </p:spPr>
        <p:txBody>
          <a:bodyPr/>
          <a:lstStyle/>
          <a:p>
            <a:pPr algn="l"/>
            <a:r>
              <a:rPr lang="hu-HU" b="1" dirty="0"/>
              <a:t>4 0716 19 14 Lakókocsi- és lakóautógyártó, szerelő 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A3A4246B-1C53-B91F-AECD-4A0EA70601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772702"/>
              </p:ext>
            </p:extLst>
          </p:nvPr>
        </p:nvGraphicFramePr>
        <p:xfrm>
          <a:off x="1663526" y="2690823"/>
          <a:ext cx="20857807" cy="114820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785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0995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5840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642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 első KKK-ja 2024.09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.02-án 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lett </a:t>
                      </a:r>
                      <a:r>
                        <a:rPr lang="hu-HU" sz="2700" dirty="0" err="1">
                          <a:latin typeface="Franklin Gothic Book" panose="020B0503020102020204" pitchFamily="34" charset="0"/>
                        </a:rPr>
                        <a:t>közzétéve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. Változáskövetése nem releváns.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443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22920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DEC7FEC-F197-11C0-C55B-4DE21C5EF9B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3830" y="1205961"/>
            <a:ext cx="20443439" cy="708212"/>
          </a:xfrm>
        </p:spPr>
        <p:txBody>
          <a:bodyPr/>
          <a:lstStyle/>
          <a:p>
            <a:r>
              <a:rPr lang="hu-HU" b="1" dirty="0"/>
              <a:t>5 0714 19 12 Mechatronikai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F30879E7-8623-EF42-94E7-42A05B8B9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978086"/>
              </p:ext>
            </p:extLst>
          </p:nvPr>
        </p:nvGraphicFramePr>
        <p:xfrm>
          <a:off x="1703830" y="2709293"/>
          <a:ext cx="20800570" cy="457371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3482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6574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2708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837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 szakma a minden KKK-t érintő változáson (3. dia) és az ágazat minden szakmáját érintő változáson (6.dia)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1159909"/>
                  </a:ext>
                </a:extLst>
              </a:tr>
              <a:tr h="694267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          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    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64675812"/>
                  </a:ext>
                </a:extLst>
              </a:tr>
              <a:tr h="694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 Projektfeladat 1. vizsgarészébe számolási és dokumentálási feladatok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1572134"/>
                  </a:ext>
                </a:extLst>
              </a:tr>
              <a:tr h="694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>
                          <a:latin typeface="Franklin Gothic Book" panose="020B0503020102020204" pitchFamily="34" charset="0"/>
                        </a:rPr>
                        <a:t>A Projektfeladat értékelési szempontjai és %-ai változtak (számítási feladathoz bekerült értékelési % miatt).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3807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72251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2070"/>
            <a:ext cx="20045007" cy="657412"/>
          </a:xfrm>
        </p:spPr>
        <p:txBody>
          <a:bodyPr/>
          <a:lstStyle/>
          <a:p>
            <a:r>
              <a:rPr lang="hu-HU" b="1" dirty="0"/>
              <a:t>4 0714 19 13 </a:t>
            </a:r>
            <a:r>
              <a:rPr lang="hu-HU" b="1" dirty="0" err="1"/>
              <a:t>Mechatronikus</a:t>
            </a:r>
            <a:r>
              <a:rPr lang="hu-HU" b="1" dirty="0"/>
              <a:t> karbantartó</a:t>
            </a:r>
          </a:p>
          <a:p>
            <a:endParaRPr lang="hu-HU" sz="4400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A3A4246B-1C53-B91F-AECD-4A0EA70601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682719"/>
              </p:ext>
            </p:extLst>
          </p:nvPr>
        </p:nvGraphicFramePr>
        <p:xfrm>
          <a:off x="1642261" y="2775883"/>
          <a:ext cx="20857807" cy="89381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785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0995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5840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528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központi interaktív vizsgából törlésre került a feleletalkotós kérdéstípus.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91611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    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   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55637391"/>
                  </a:ext>
                </a:extLst>
              </a:tr>
              <a:tr h="5642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Bekerült a központi interaktív vizsgatevékenységbe a villamos rajz alapismeretek.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443771"/>
                  </a:ext>
                </a:extLst>
              </a:tr>
              <a:tr h="5836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interaktív vizsgatevékenység értékelésének %-ai módosításra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2909454"/>
                  </a:ext>
                </a:extLst>
              </a:tr>
              <a:tr h="7783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1. rész: Portfólió és bemutatása:  portfólió oldalszáma 5-10-ről 10-15-re növekedett és a szakképzés ideje alatt készült munkanaplókat is be kell mutatni.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92681"/>
                  </a:ext>
                </a:extLst>
              </a:tr>
              <a:tr h="13147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2. rész: Hibakeresés, építés, javítás, beállítás feladat: A vizsgázó a vizsgafeladat megkezdése előtt előkészítheti a feladat végrehajtását. (Mechanikai munkák, vezérlő- és szabályozó készülékek, elektropneumatikus elemek, szenzorok elhelyezése, PLC és perifériáinak elhelyezése.) – szövegrésszel egészült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4085052"/>
                  </a:ext>
                </a:extLst>
              </a:tr>
              <a:tr h="9108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3. rész: Vezérlés- és szabályozástechnika problémaelemzés: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2. és 3. vizsgarészhez kapcsolódó feladatokat úgy kell összeállítani, hogy azok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feladatokhoz kapcsolódóan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tartalmazzanak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alapvető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villamos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paraméterek meghatározásához (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méréseket (ellenállás,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áram, feszültség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teljesítmény, hatásfok) kapcsolódó szakmai számításokat tartalmazó dokumentálási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,) és ehhez kapcsolódóan a berendezés működésére utaló értékelési-ellenőrzési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feladatokat.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(pl. teljesítményszámítás, áramfelvétel kiértékelése, vezetői folytonosság megállapítása).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2965923"/>
                  </a:ext>
                </a:extLst>
              </a:tr>
              <a:tr h="6766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módosításoknak megfelelően változtak a vizsgatevékenység értékelésének %-ai.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662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</a:t>
            </a:r>
            <a:r>
              <a:rPr lang="hu-HU" sz="6000">
                <a:solidFill>
                  <a:schemeClr val="bg1"/>
                </a:solidFill>
                <a:latin typeface="Franklin Gothic Book" panose="020B0503020102020204" pitchFamily="34" charset="0"/>
              </a:rPr>
              <a:t>Nonprofit </a:t>
            </a: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 dirty="0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356303"/>
            <a:ext cx="21628257" cy="1004150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0695" y="1188322"/>
            <a:ext cx="20443439" cy="8479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94595"/>
              </p:ext>
            </p:extLst>
          </p:nvPr>
        </p:nvGraphicFramePr>
        <p:xfrm>
          <a:off x="1639172" y="2251387"/>
          <a:ext cx="21149109" cy="10075333"/>
        </p:xfrm>
        <a:graphic>
          <a:graphicData uri="http://schemas.openxmlformats.org/drawingml/2006/table">
            <a:tbl>
              <a:tblPr/>
              <a:tblGrid>
                <a:gridCol w="3177658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68561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658195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3847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16433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145074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221465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223246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5884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236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2003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Specializált gép- és járműgyártás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Alternatív járműhajtási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Specializált gép- és járműgyártás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Autógyártó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2172669"/>
                  </a:ext>
                </a:extLst>
              </a:tr>
              <a:tr h="4340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Specializált gép- és járműgyártás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Fémszerkezetfelület-bevonó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1555491"/>
                  </a:ext>
                </a:extLst>
              </a:tr>
              <a:tr h="58518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Specializált gép- és járműgyártás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Gépjármű-mechatronikai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Gyártás,  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Motorkerékpár- és versenymotor-szerelés,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Szerviz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742650"/>
                  </a:ext>
                </a:extLst>
              </a:tr>
              <a:tr h="2003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Gépjármű mechatronikus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Gyártás,  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Motorkerékpár karbantartás, Szerviz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980164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Gyártósori gépbeállító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018263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Hibrid és elektromos gépjármű-mechatronikus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0775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0695" y="1188322"/>
            <a:ext cx="20443439" cy="8479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514375"/>
              </p:ext>
            </p:extLst>
          </p:nvPr>
        </p:nvGraphicFramePr>
        <p:xfrm>
          <a:off x="1647974" y="2208764"/>
          <a:ext cx="21023603" cy="10768587"/>
        </p:xfrm>
        <a:graphic>
          <a:graphicData uri="http://schemas.openxmlformats.org/drawingml/2006/table">
            <a:tbl>
              <a:tblPr/>
              <a:tblGrid>
                <a:gridCol w="3158801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39414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46403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2400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04467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12641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937537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468928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6699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4862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9369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Ipari szerviztechnikus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531758"/>
                  </a:ext>
                </a:extLst>
              </a:tr>
              <a:tr h="9369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Járműfényező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004662"/>
                  </a:ext>
                </a:extLst>
              </a:tr>
              <a:tr h="11803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Járműipari karbantartó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9091570"/>
                  </a:ext>
                </a:extLst>
              </a:tr>
              <a:tr h="1405436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Járműkarosszéria-előkészítő, felületbevonó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5323068"/>
                  </a:ext>
                </a:extLst>
              </a:tr>
              <a:tr h="468479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Karosszérialakatos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2219736"/>
                  </a:ext>
                </a:extLst>
              </a:tr>
              <a:tr h="46847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Lakókocsi- és lakóautógyártó, szerelő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3094606"/>
                  </a:ext>
                </a:extLst>
              </a:tr>
              <a:tr h="936957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Mechatronikai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8891682"/>
                  </a:ext>
                </a:extLst>
              </a:tr>
              <a:tr h="936957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Mechatronikus karbantartó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729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06517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776575"/>
              </p:ext>
            </p:extLst>
          </p:nvPr>
        </p:nvGraphicFramePr>
        <p:xfrm>
          <a:off x="1631255" y="3159852"/>
          <a:ext cx="21229726" cy="884879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274201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000842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125586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025832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025833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2777432">
                  <a:extLst>
                    <a:ext uri="{9D8B030D-6E8A-4147-A177-3AD203B41FA5}">
                      <a16:colId xmlns:a16="http://schemas.microsoft.com/office/drawing/2014/main" val="2814111360"/>
                    </a:ext>
                  </a:extLst>
                </a:gridCol>
              </a:tblGrid>
              <a:tr h="4911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495479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250077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Alternatív járműhajtási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2023.09.07.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2024.04.18.</a:t>
                      </a:r>
                      <a:endParaRPr lang="hu-HU" sz="2700" b="0" i="0" u="none" strike="noStrike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Autógyártó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2023.09.07.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49231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Fémszerkezetfelület-bevonó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Gépjárműmechatronikai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117193"/>
                  </a:ext>
                </a:extLst>
              </a:tr>
              <a:tr h="6759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Gépjármű mechatronikus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Gyártósori gépbeállító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426230"/>
                  </a:ext>
                </a:extLst>
              </a:tr>
              <a:tr h="14541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Ipari szerviztechnikus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Járműfényező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242552"/>
                  </a:ext>
                </a:extLst>
              </a:tr>
              <a:tr h="14541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Járműipari karbantartó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6089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Járműkarosszéria-előkészítő, felületbevonó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827286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Karosszérialakatos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CF56523E-0AFC-5280-7DAB-BA369B7F7BF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835834"/>
              </p:ext>
            </p:extLst>
          </p:nvPr>
        </p:nvGraphicFramePr>
        <p:xfrm>
          <a:off x="1663526" y="3356454"/>
          <a:ext cx="21229726" cy="415911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71267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607723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125586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975956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4239491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2809703">
                  <a:extLst>
                    <a:ext uri="{9D8B030D-6E8A-4147-A177-3AD203B41FA5}">
                      <a16:colId xmlns:a16="http://schemas.microsoft.com/office/drawing/2014/main" val="2814111360"/>
                    </a:ext>
                  </a:extLst>
                </a:gridCol>
              </a:tblGrid>
              <a:tr h="3102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422773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250077"/>
                  </a:ext>
                </a:extLst>
              </a:tr>
              <a:tr h="51800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Lakókocsi- és lakóautógyártó, szerelő 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2057434"/>
                  </a:ext>
                </a:extLst>
              </a:tr>
              <a:tr h="5180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Mechatronikai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6748968"/>
                  </a:ext>
                </a:extLst>
              </a:tr>
              <a:tr h="7316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Mechatronikus karbantartó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 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  <a:tr h="6926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Hibrid és elektromos gépjármű-mechatronikus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2021.09.13.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(2024.04.18.)</a:t>
                      </a:r>
                      <a:endParaRPr lang="hu-HU" sz="2700" b="0" i="0" u="none" strike="noStrike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97915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CF56523E-0AFC-5280-7DAB-BA369B7F7BF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358268712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2011546-22C9-106C-D4C5-D6D75FC0BD2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35602"/>
            <a:ext cx="20443439" cy="1024826"/>
          </a:xfrm>
        </p:spPr>
        <p:txBody>
          <a:bodyPr/>
          <a:lstStyle/>
          <a:p>
            <a:r>
              <a:rPr lang="hu-HU" b="1" dirty="0"/>
              <a:t>Az ágazat minden szakmáját érintő változások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682BD616-8970-5E99-D4EC-43C7921F4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300949"/>
              </p:ext>
            </p:extLst>
          </p:nvPr>
        </p:nvGraphicFramePr>
        <p:xfrm>
          <a:off x="1663526" y="2626424"/>
          <a:ext cx="20891674" cy="304626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5561">
                  <a:extLst>
                    <a:ext uri="{9D8B030D-6E8A-4147-A177-3AD203B41FA5}">
                      <a16:colId xmlns:a16="http://schemas.microsoft.com/office/drawing/2014/main" val="2520925931"/>
                    </a:ext>
                  </a:extLst>
                </a:gridCol>
                <a:gridCol w="16136113">
                  <a:extLst>
                    <a:ext uri="{9D8B030D-6E8A-4147-A177-3AD203B41FA5}">
                      <a16:colId xmlns:a16="http://schemas.microsoft.com/office/drawing/2014/main" val="2393207807"/>
                    </a:ext>
                  </a:extLst>
                </a:gridCol>
              </a:tblGrid>
              <a:tr h="8503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99205"/>
                  </a:ext>
                </a:extLst>
              </a:tr>
              <a:tr h="880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alapvizsga írásbeli vizsgatevékenységben a feladattípusok leírása egységesítésre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578671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7.2.5.2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alapvizsga írásbeli és gyakorlati vizsgatevékenység értékelésében is a sikerkritérium egységesen 51%-ról 40%-ra módosult, csakúgy, mint a műszaki ágazati alapoktatással érintett ágazatok szakmái esetében.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7667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48508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357655"/>
            <a:ext cx="20443439" cy="691279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0716 19 01 Alternatív járműhajtási technikus</a:t>
            </a:r>
          </a:p>
          <a:p>
            <a:pPr fontAlgn="ctr" hangingPunct="1"/>
            <a:endParaRPr lang="hu-HU" sz="4400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BEC4B26-593F-DFA8-CEA3-1491B81A68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727831"/>
              </p:ext>
            </p:extLst>
          </p:nvPr>
        </p:nvGraphicFramePr>
        <p:xfrm>
          <a:off x="1684519" y="2756745"/>
          <a:ext cx="20891674" cy="717449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556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36113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503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57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2023.09.07</a:t>
                      </a:r>
                      <a:r>
                        <a:rPr lang="hu-HU" sz="2700" b="0">
                          <a:latin typeface="Franklin Gothic Book" panose="020B0503020102020204" pitchFamily="34" charset="0"/>
                        </a:rPr>
                        <a:t>-én megjelent KKK-ban az alapadatok közé bekerült a szakmai oktatás foglalkozásainak száma, illetve az interaktív vizsgatevékenység értékelése lett harmonizálva 100%-ra.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084179"/>
                  </a:ext>
                </a:extLst>
              </a:tr>
              <a:tr h="115750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Felnőttképzési jogviszonyban folyó oktatásban meghatározott foglalkozásszám 1/6-a kötelezően ágazati alapoktatásra fordítandó. Az arányszám ¼-ről lett csökkentve.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(2024.04.18.)</a:t>
                      </a:r>
                      <a:endParaRPr lang="hu-HU" sz="2700" b="0" kern="1200" dirty="0">
                        <a:solidFill>
                          <a:schemeClr val="tx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727922"/>
                  </a:ext>
                </a:extLst>
              </a:tr>
              <a:tr h="880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egybefüggő szakmai gyakorlat időtartama a kizárólag szakmai vizsgára történő felkészítésben: 320 óráról, 160 órára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80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>
                          <a:latin typeface="Franklin Gothic Book" panose="020B0503020102020204" pitchFamily="34" charset="0"/>
                        </a:rPr>
                        <a:t>Egy sor kiegészítés a szakirányú oktatás szakmai követelményeinek táblázatában: „</a:t>
                      </a:r>
                      <a:r>
                        <a:rPr lang="hu-HU" sz="2700" b="0" kern="120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Aktív és passzív biztonsági rendszereken hibakeresést, javítást végez. Alkatrészeket a gyártói előírások szerint kezel, cserél, tárol”.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468954"/>
                  </a:ext>
                </a:extLst>
              </a:tr>
              <a:tr h="9330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feltételek: Egyéb képesítés nélkül a tanuló/vizsgázó az előírt képesítéssel rendelkező felügyelete mellett használhatja a javítási tevékenységekkel kapcsolatos emelőberendezéseket.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6939</TotalTime>
  <Words>3043</Words>
  <Application>Microsoft Office PowerPoint</Application>
  <PresentationFormat>Egyéni</PresentationFormat>
  <Paragraphs>501</Paragraphs>
  <Slides>25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31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Görög Judit</cp:lastModifiedBy>
  <cp:revision>537</cp:revision>
  <dcterms:modified xsi:type="dcterms:W3CDTF">2024-09-03T10:09:30Z</dcterms:modified>
</cp:coreProperties>
</file>