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2"/>
  </p:notesMasterIdLst>
  <p:handoutMasterIdLst>
    <p:handoutMasterId r:id="rId13"/>
  </p:handoutMasterIdLst>
  <p:sldIdLst>
    <p:sldId id="459" r:id="rId2"/>
    <p:sldId id="466" r:id="rId3"/>
    <p:sldId id="467" r:id="rId4"/>
    <p:sldId id="449" r:id="rId5"/>
    <p:sldId id="453" r:id="rId6"/>
    <p:sldId id="456" r:id="rId7"/>
    <p:sldId id="457" r:id="rId8"/>
    <p:sldId id="451" r:id="rId9"/>
    <p:sldId id="458" r:id="rId10"/>
    <p:sldId id="480" r:id="rId11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F4"/>
    <a:srgbClr val="12274D"/>
    <a:srgbClr val="FFFFFF"/>
    <a:srgbClr val="3C4D6C"/>
    <a:srgbClr val="DE095C"/>
    <a:srgbClr val="8FF0C7"/>
    <a:srgbClr val="FFE4B5"/>
    <a:srgbClr val="D5E9FA"/>
    <a:srgbClr val="09DE84"/>
    <a:srgbClr val="FFC5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Rendészet és közszolgálat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86717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 dirty="0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Rendészet és közszolgálat ágazathoz tartozó szakmák képzési és kimeneti követelményei 2023.11.21.-én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9921"/>
            <a:ext cx="20443439" cy="725145"/>
          </a:xfrm>
        </p:spPr>
        <p:txBody>
          <a:bodyPr/>
          <a:lstStyle/>
          <a:p>
            <a:r>
              <a:rPr lang="hu-HU" b="1" dirty="0"/>
              <a:t>Az ágazat szakmái, szakmairányai, részszakmái: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22126"/>
              </p:ext>
            </p:extLst>
          </p:nvPr>
        </p:nvGraphicFramePr>
        <p:xfrm>
          <a:off x="1637778" y="2430644"/>
          <a:ext cx="20443438" cy="6602443"/>
        </p:xfrm>
        <a:graphic>
          <a:graphicData uri="http://schemas.openxmlformats.org/drawingml/2006/table">
            <a:tbl>
              <a:tblPr/>
              <a:tblGrid>
                <a:gridCol w="2153133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9310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21129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5711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4915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58376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901064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784983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4547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0645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 és közszolgálat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Közszolgálati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Közigazgatási ügyintéző, Rendészeti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 és közszolgálat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Rendészeti őr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795446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 és közszolgálat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Rendőr tiszthelyettes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Bűnügyi, Határrendészeti, Közlekedési, Közrendvédelmi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581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927163"/>
              </p:ext>
            </p:extLst>
          </p:nvPr>
        </p:nvGraphicFramePr>
        <p:xfrm>
          <a:off x="1663526" y="3183466"/>
          <a:ext cx="20586874" cy="413173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668607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4334934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589866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386667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606800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</a:tblGrid>
              <a:tr h="9962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996202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467668"/>
                  </a:ext>
                </a:extLst>
              </a:tr>
              <a:tr h="713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Közszolgálati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2023.05.02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713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Rendészeti őr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2020.04.28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713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Rendőr tiszthelyettes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2020.04.28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2023.05.02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</a:tbl>
          </a:graphicData>
        </a:graphic>
      </p:graphicFrame>
      <p:sp>
        <p:nvSpPr>
          <p:cNvPr id="8" name="Szövegdoboz 7">
            <a:extLst>
              <a:ext uri="{FF2B5EF4-FFF2-40B4-BE49-F238E27FC236}">
                <a16:creationId xmlns:a16="http://schemas.microsoft.com/office/drawing/2014/main" id="{D16A34A8-3DEA-051B-0DB4-C49EA3984459}"/>
              </a:ext>
            </a:extLst>
          </p:cNvPr>
          <p:cNvSpPr txBox="1"/>
          <p:nvPr/>
        </p:nvSpPr>
        <p:spPr>
          <a:xfrm>
            <a:off x="1591808" y="1290672"/>
            <a:ext cx="2058687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b="1" dirty="0">
                <a:latin typeface="Franklin Gothic Book" panose="020B0503020102020204" pitchFamily="34" charset="0"/>
              </a:rPr>
              <a:t>Képzési és kimeneti követelmények hatályba lépése</a:t>
            </a:r>
          </a:p>
          <a:p>
            <a:r>
              <a:rPr lang="hu-HU" sz="4000" dirty="0">
                <a:latin typeface="Franklin Gothic Book" panose="020B0503020102020204" pitchFamily="34" charset="0"/>
              </a:rPr>
              <a:t>A változáskövetés alapja a </a:t>
            </a:r>
            <a:r>
              <a:rPr lang="hu-HU" sz="40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2022.09.12-én </a:t>
            </a:r>
            <a:r>
              <a:rPr lang="hu-HU" sz="4000" dirty="0">
                <a:latin typeface="Franklin Gothic Book" panose="020B0503020102020204" pitchFamily="34" charset="0"/>
              </a:rPr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7A1DC92-438C-0857-1EB7-A291842CC3E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4216" y="1236093"/>
            <a:ext cx="20443439" cy="742079"/>
          </a:xfrm>
        </p:spPr>
        <p:txBody>
          <a:bodyPr/>
          <a:lstStyle/>
          <a:p>
            <a:r>
              <a:rPr lang="hu-HU" b="1" dirty="0"/>
              <a:t>A Rendészet és közszolgálat ágazati alapoktatás változásai</a:t>
            </a:r>
          </a:p>
          <a:p>
            <a:pPr algn="ctr"/>
            <a:endParaRPr lang="hu-HU" dirty="0"/>
          </a:p>
        </p:txBody>
      </p:sp>
      <p:graphicFrame>
        <p:nvGraphicFramePr>
          <p:cNvPr id="3" name="Táblázat 2">
            <a:extLst>
              <a:ext uri="{FF2B5EF4-FFF2-40B4-BE49-F238E27FC236}">
                <a16:creationId xmlns:a16="http://schemas.microsoft.com/office/drawing/2014/main" id="{268FFF24-6EAE-D21E-803F-9A6487778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158544"/>
              </p:ext>
            </p:extLst>
          </p:nvPr>
        </p:nvGraphicFramePr>
        <p:xfrm>
          <a:off x="1681240" y="2517139"/>
          <a:ext cx="20851615" cy="246518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6443">
                  <a:extLst>
                    <a:ext uri="{9D8B030D-6E8A-4147-A177-3AD203B41FA5}">
                      <a16:colId xmlns:a16="http://schemas.microsoft.com/office/drawing/2014/main" val="3453822704"/>
                    </a:ext>
                  </a:extLst>
                </a:gridCol>
                <a:gridCol w="16105172">
                  <a:extLst>
                    <a:ext uri="{9D8B030D-6E8A-4147-A177-3AD203B41FA5}">
                      <a16:colId xmlns:a16="http://schemas.microsoft.com/office/drawing/2014/main" val="1132790068"/>
                    </a:ext>
                  </a:extLst>
                </a:gridCol>
              </a:tblGrid>
              <a:tr h="6313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440435"/>
                  </a:ext>
                </a:extLst>
              </a:tr>
              <a:tr h="9155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alapoktatás követelményeiben pontosításokra, apróbb kiegészítésekre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5167775"/>
                  </a:ext>
                </a:extLst>
              </a:tr>
              <a:tr h="918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ágazati alapvizsgán a gyakorlati vizsgatevékenység C) pontjában (Fizikai felmérés) szereplő előírások módosultak, ezzel párhuzamosan a vizsgarészek értékelése is megváltozott.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4638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0522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7A1DC92-438C-0857-1EB7-A291842CC3E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8304" y="1246253"/>
            <a:ext cx="20443439" cy="1514617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Helvetica Neue"/>
              </a:rPr>
              <a:t>5 0413 18 01 Közszolgálati technikus</a:t>
            </a:r>
            <a:endParaRPr kumimoji="0" lang="hu-HU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sym typeface="Helvetica Neue"/>
            </a:endParaRPr>
          </a:p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 </a:t>
            </a:r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A6A8C40-5CA9-26F7-2F77-85ED51F3D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362205"/>
              </p:ext>
            </p:extLst>
          </p:nvPr>
        </p:nvGraphicFramePr>
        <p:xfrm>
          <a:off x="1638304" y="2251117"/>
          <a:ext cx="20367737" cy="69943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550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18322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Közigazgatási ügyintéző-; Rendészeti technikus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51936550"/>
                  </a:ext>
                </a:extLst>
              </a:tr>
              <a:tr h="687225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munkaterület leírásában kisebb pontosítások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9075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szakmairányok közös követelményeiben, valamint a szakmairányok saját követelményeiben kisebb pontosítások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vizsgatevékenység leírásában pontosításokra került sor.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vizsgarészek önálló sikerkritériuma és időtartama megszűnt. A feladatokból egybefüggő feladatsor készítése került előírásra – az eredményesség 40%-a 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teljes feladatsorra vonatkozik (2023.05.02.)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683011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Projektfeladat: A portfólió lehetséges elemei közé bekerült a „B” kategóriás vezetői engedély megszerzése (12/2020. (II. 7.) Korm. rendelet a szakképzésről szóló törvény végrehajtásáról (továbbiakban: Vhr.) 6.§ (1)).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B)  vizsgarészben meghatározott komplex feladat leírása és értékelési szempontjai pontosításra kerültek.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 végrehajtására 20 perc helyett 30 perc került előírásra.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74225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feladathoz előírt minimálisan biztosítandó segítők száma kettő helyett egy fő.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14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088924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42068"/>
            <a:ext cx="20443439" cy="831201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1032 18 02 Rendészeti őr</a:t>
            </a:r>
            <a:endParaRPr lang="hu-HU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5C5C15C-84BE-6ABD-5B09-450D8A6F61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197106"/>
              </p:ext>
            </p:extLst>
          </p:nvPr>
        </p:nvGraphicFramePr>
        <p:xfrm>
          <a:off x="1663526" y="2396789"/>
          <a:ext cx="20830714" cy="796641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168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8902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250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523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alapoktatás követelményeiben pontosításokra, apróbb kiegészítésekre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9411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szakirányú oktatás követelményeiben pontosításokra, apróbb kiegészítésekre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3705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ágazati alapvizsgán a gyakorlati vizsgatevékenység C) pontjában (Fizikai felmérés) szereplő előírások módosultak, ezzel párhuzamosan a vizsgarészek értékelése is megváltozott.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6516486"/>
                  </a:ext>
                </a:extLst>
              </a:tr>
              <a:tr h="13773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vizsgatevékenység leírásában pontosításokra került sor.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 időtartama 90 perc helyett 60 perc, súlyaránya a szakmai vizsgán 20% helyett 40%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683011"/>
                  </a:ext>
                </a:extLst>
              </a:tr>
              <a:tr h="13275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Projektfeladat: A szituációs helyzetgyakorlat leírása és értékelési szempontjai pontosításra kerültek.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 végrehajtására 10 perc helyett 20 perc került előírásra.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 vizsgatevékenység aránya a szakmai vizsgán belül 80%-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ról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60%-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74225"/>
                  </a:ext>
                </a:extLst>
              </a:tr>
              <a:tr h="11723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feladathoz előírt minimálisan biztosítandó segítők száma kettő helyett egy fő.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14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19698"/>
            <a:ext cx="20443439" cy="1931502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5 1032 18 03 Rendőr tiszthelyettes </a:t>
            </a:r>
          </a:p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Rendészet és közszolgálat (rendőri) alapoktatás</a:t>
            </a:r>
          </a:p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4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sym typeface="Helvetica Neue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5C5C15C-84BE-6ABD-5B09-450D8A6F61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45993"/>
              </p:ext>
            </p:extLst>
          </p:nvPr>
        </p:nvGraphicFramePr>
        <p:xfrm>
          <a:off x="1663526" y="3499179"/>
          <a:ext cx="20367737" cy="522524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550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18322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Bűnügyi-; Határrendészeti-; Közlekedési-; Közrendvédelmi szakmairányok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099231"/>
                  </a:ext>
                </a:extLst>
              </a:tr>
              <a:tr h="918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szakmairányok keretében ellátható legjellemzőbb foglalkozás, tevékenység, valamint a munkaterület leírása pontban kisebb pontosítások szerepelnek.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vizsgatevékenység vizsgarészeinek önálló sikerkritériuma és időtartama megszűnt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2023.05.02)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portfólió leadása kötelező 10 nappal a vizsga megkezdése előtt (vizsgára bocsátási feltétel).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683011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Projektfeladat: egyes előírások áthelyezésre kerültek, tartalmi módosítások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74225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feladathoz előírt minimálisan biztosítandó segítők száma kettő helyett egy fő.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14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84252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4435</TotalTime>
  <Words>990</Words>
  <Application>Microsoft Office PowerPoint</Application>
  <PresentationFormat>Egyéni</PresentationFormat>
  <Paragraphs>148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7" baseType="lpstr">
      <vt:lpstr>Arial</vt:lpstr>
      <vt:lpstr>Courier New</vt:lpstr>
      <vt:lpstr>Franklin Gothic Book</vt:lpstr>
      <vt:lpstr>Helvetica Neue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370</cp:revision>
  <dcterms:modified xsi:type="dcterms:W3CDTF">2024-07-01T06:23:05Z</dcterms:modified>
</cp:coreProperties>
</file>