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4"/>
  </p:notesMasterIdLst>
  <p:handoutMasterIdLst>
    <p:handoutMasterId r:id="rId25"/>
  </p:handoutMasterIdLst>
  <p:sldIdLst>
    <p:sldId id="468" r:id="rId2"/>
    <p:sldId id="469" r:id="rId3"/>
    <p:sldId id="470" r:id="rId4"/>
    <p:sldId id="449" r:id="rId5"/>
    <p:sldId id="471" r:id="rId6"/>
    <p:sldId id="453" r:id="rId7"/>
    <p:sldId id="465" r:id="rId8"/>
    <p:sldId id="450" r:id="rId9"/>
    <p:sldId id="451" r:id="rId10"/>
    <p:sldId id="454" r:id="rId11"/>
    <p:sldId id="456" r:id="rId12"/>
    <p:sldId id="452" r:id="rId13"/>
    <p:sldId id="455" r:id="rId14"/>
    <p:sldId id="457" r:id="rId15"/>
    <p:sldId id="458" r:id="rId16"/>
    <p:sldId id="459" r:id="rId17"/>
    <p:sldId id="460" r:id="rId18"/>
    <p:sldId id="461" r:id="rId19"/>
    <p:sldId id="462" r:id="rId20"/>
    <p:sldId id="463" r:id="rId21"/>
    <p:sldId id="464" r:id="rId22"/>
    <p:sldId id="480" r:id="rId23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F4"/>
    <a:srgbClr val="12274D"/>
    <a:srgbClr val="DE095C"/>
    <a:srgbClr val="FFC55D"/>
    <a:srgbClr val="FFD489"/>
    <a:srgbClr val="8FF0C7"/>
    <a:srgbClr val="FFE4B5"/>
    <a:srgbClr val="D5E9FA"/>
    <a:srgbClr val="09DE84"/>
    <a:srgbClr val="929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/>
              <a:t>Módosítások a</a:t>
            </a:r>
          </a:p>
          <a:p>
            <a:r>
              <a:rPr lang="hu-HU"/>
              <a:t>Kreatív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75878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7F60B9C-D073-F6C6-1CCE-B1118BB5AA7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283281"/>
            <a:ext cx="20443439" cy="1072777"/>
          </a:xfrm>
        </p:spPr>
        <p:txBody>
          <a:bodyPr/>
          <a:lstStyle/>
          <a:p>
            <a:r>
              <a:rPr lang="hu-HU" b="1" dirty="0"/>
              <a:t>4 0723 16 03 Divatszabó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182595BB-23F5-559E-C954-4B44B8FE06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960279"/>
              </p:ext>
            </p:extLst>
          </p:nvPr>
        </p:nvGraphicFramePr>
        <p:xfrm>
          <a:off x="1701452" y="2356058"/>
          <a:ext cx="20367738" cy="646876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Férfiszabó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214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2868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Női szabó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610834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Lakástextil-készítő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7984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elkészítése és leadása a vizsgaközpont felé vizsgára bocsátási feltétel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634629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Textiltermék-összeállító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8080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elkészítése és leadása a vizsgaközpont felé vizsgára bocsátási feltétel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20635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B2A9208-A993-82A6-B7E8-36748A8A3F1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2828"/>
            <a:ext cx="20443439" cy="1001059"/>
          </a:xfrm>
        </p:spPr>
        <p:txBody>
          <a:bodyPr/>
          <a:lstStyle/>
          <a:p>
            <a:r>
              <a:rPr lang="hu-HU" dirty="0"/>
              <a:t>4 0214 16 04 Kerámia- és porcelánkészítő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9A8B4706-C705-F8EF-C4C5-2EF621B23F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360192"/>
              </p:ext>
            </p:extLst>
          </p:nvPr>
        </p:nvGraphicFramePr>
        <p:xfrm>
          <a:off x="1652183" y="2263887"/>
          <a:ext cx="20239903" cy="481962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0719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63270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009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538085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Gipszmodell-készítő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7618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09737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Kerámia- és porcelántárgykészítő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721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617949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Porcelánfestő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8188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76665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0" y="1061578"/>
            <a:ext cx="20443439" cy="1131921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0723 16 05 Könnyűipari technikus</a:t>
            </a:r>
            <a:endParaRPr lang="hu-HU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9AAC7336-3DC8-C2E5-2043-1B9C2FCA81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452597"/>
              </p:ext>
            </p:extLst>
          </p:nvPr>
        </p:nvGraphicFramePr>
        <p:xfrm>
          <a:off x="1701450" y="1869649"/>
          <a:ext cx="21234750" cy="110033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384900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448755">
                  <a:extLst>
                    <a:ext uri="{9D8B030D-6E8A-4147-A177-3AD203B41FA5}">
                      <a16:colId xmlns:a16="http://schemas.microsoft.com/office/drawing/2014/main" val="2297410921"/>
                    </a:ext>
                  </a:extLst>
                </a:gridCol>
                <a:gridCol w="1640109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39173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Bőrfeldolgozó-ipar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391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témakörök súlyozásával történik.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témakörök súlyozásával történik.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680 percről 440 percre csökkent.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680 percről 440 percre csökkent.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Cipőkészítő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391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Projektfeladat „Egy lábbeli elkészítése” vizsgarészéhez szakmai beszélgetés is tartozik.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Projektfeladat „Egy lábbeli elkészítése” vizsgarészéhez szakmai beszélgetés is tartozik.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6938216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610 percről 440 percre csökkent.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610 percről 440 percre csökkent.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akkor eredményes, ha a vizsgázó az 1. és 3. vizsgarész estén külön-külön is elérte a megszerezhető pontszám legalább 40-40%-át.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akkor eredményes, ha a vizsgázó az 1. és 3. vizsgarész estén külön-külön is elérte a megszerezhető pontszám legalább 40-40%-át.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Ortopédiai cipész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600 percről 440 percre csökkent.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600 percről 440 percre csökkent.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vizsgaremek vizsgarész értékelésénél az elvégzett munka szóbeli bemutatása bekerült az értékelési szempontok közé 10% súlyértékben.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vizsgaremek vizsgarész értékelésénél az elvégzett munka szóbeli bemutatása bekerült az értékelési szempontok közé 10% súlyértékben.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Ruhaipar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391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8.30.2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Interaktív vizsgatevékenység témakörönként 5-5 kérdés (10-10 helyett).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Interaktív vizsgatevékenység témakörönként 5-5 kérdés (10-10 helyett).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  <a:tr h="11609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8.31.5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Modellkészítés vizsgarész értékelésénél a szakmai kommunikáció az elvégzett munka szóbeli bemutatása során 10%.</a:t>
                      </a:r>
                    </a:p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szakmai beszélgetés akkor eredményes, ha legalább 40%-osra értékelhető.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Modellkészítés vizsgarész értékelésénél a szakmai kommunikáció az elvégzett munka szóbeli bemutatása során 10%.</a:t>
                      </a:r>
                    </a:p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szakmai beszélgetés akkor eredményes, ha legalább 40%-osra értékelhető.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Textilipar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21070185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8.40.5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gyakorlati vizsga tárgyához szakmai beszélgetés kapcsolódik. (8.4.2). A szakmai beszélgetés akkor eredményes, ha legalább 40%-osra értékelhető.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gyakorlati vizsga tárgyához szakmai beszélgetés kapcsolódik. (8.4.2). A szakmai beszélgetés akkor eredményes, ha legalább 40%-osra értékelhető.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09661822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Szabász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85404860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vizsgatevékenység megkezdésének feltétele a portfólió elkészítése, valamint a vizsgaközpontnak történő leadása a vizsgatevékenység megkezdése előtt legalább 10 nappal.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vizsgatevékenység megkezdésének feltétele a portfólió elkészítése, valamint a vizsgaközpontnak történő leadása a vizsgatevékenység megkezdése előtt legalább 10 nappal.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0587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82E1DDF-9404-13B5-C02E-B539AC6BE6A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7" y="1315895"/>
            <a:ext cx="20443439" cy="716105"/>
          </a:xfrm>
        </p:spPr>
        <p:txBody>
          <a:bodyPr/>
          <a:lstStyle/>
          <a:p>
            <a:r>
              <a:rPr lang="hu-HU" b="1" dirty="0"/>
              <a:t>4 0723 16 06 Textilgyártó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DFCDBF4-370A-EDF6-BFFB-191B56FE3D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904050"/>
              </p:ext>
            </p:extLst>
          </p:nvPr>
        </p:nvGraphicFramePr>
        <p:xfrm>
          <a:off x="1701377" y="2271392"/>
          <a:ext cx="20367738" cy="571501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57052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Fonó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7604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szakmairány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52646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5307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szakmairány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567726">
                <a:tc gridSpan="2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Nemszőtt-termék gyártó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66585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szakmairány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53641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Szövő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62040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szakmairány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681553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9088F31-952D-010E-D863-ACC0873AF6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42094" y="1366952"/>
            <a:ext cx="20031062" cy="1090706"/>
          </a:xfrm>
        </p:spPr>
        <p:txBody>
          <a:bodyPr/>
          <a:lstStyle/>
          <a:p>
            <a:r>
              <a:rPr lang="hu-HU" dirty="0"/>
              <a:t>5 0212 16 07 Dekoratőr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BECCD061-1543-B27D-1C8C-EA74586CF2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915010"/>
              </p:ext>
            </p:extLst>
          </p:nvPr>
        </p:nvGraphicFramePr>
        <p:xfrm>
          <a:off x="1759701" y="2274778"/>
          <a:ext cx="20367738" cy="175082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3674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 Az értékelés nem a feladattípusok súlyozásán keresztül történik. (2023.09.07)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51973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D352DE0-2DCC-67EE-1CD8-671772F815B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3331" y="1323788"/>
            <a:ext cx="20317933" cy="850452"/>
          </a:xfrm>
        </p:spPr>
        <p:txBody>
          <a:bodyPr/>
          <a:lstStyle/>
          <a:p>
            <a:r>
              <a:rPr lang="hu-HU" b="1" dirty="0"/>
              <a:t>5 0213 16 08 Fotográfus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B60DDAD-C51E-1819-2C11-FE59DFF1BA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641907"/>
              </p:ext>
            </p:extLst>
          </p:nvPr>
        </p:nvGraphicFramePr>
        <p:xfrm>
          <a:off x="1713331" y="2443879"/>
          <a:ext cx="20367738" cy="882824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3701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Kreatív fotográfus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értékeléséből a részpontok adásával, pontok tovább bontásásával, többféle megoldások kezelésével kapcsolatos szövegrész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684183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vizsgatevékenységből törlésre került a "Művészettörténetből és fotótörténetből egy-egy téma kifejtése, és véleményalkotás” 3. vizsgarész.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160 percről 135 percre csökkent ( a 3. vizsgarész törlése miatt).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56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3. vizsgarész törlése miatt a megmaradt két vizsgarész egymáshoz viszonyított aránya 50-50%-ra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77719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Művészeti fotográfus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8890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Kizárólag szakmai vizsgára történő felkészítésben az egybefüggő szakmai gyakorlat időtartama 40 óráról 80 órára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8890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értékeléséből a részpontok adásával, pontok tovább bontásásával, többféle megoldások kezelésével kapcsolatos szövegrész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473344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vizsgatevékenységből törlésre került a "Művészettörténetből és fotótörténetből egy-egy téma kifejtése, és véleményalkotás” 3. vizsgarész.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6426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3. vizsgarész törlése miatt a megmaradt két vizsgarész egymáshoz viszonyított aránya 50-50%-ra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95951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3799035-2C9D-CF4F-6D3E-0B33F6C3271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183043"/>
            <a:ext cx="20300003" cy="687892"/>
          </a:xfrm>
        </p:spPr>
        <p:txBody>
          <a:bodyPr/>
          <a:lstStyle/>
          <a:p>
            <a:r>
              <a:rPr lang="hu-HU" b="1" dirty="0"/>
              <a:t>5 0213 16 09 Grafikus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2FA87645-209D-0A65-C157-3F16E06240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420467"/>
              </p:ext>
            </p:extLst>
          </p:nvPr>
        </p:nvGraphicFramePr>
        <p:xfrm>
          <a:off x="1701452" y="2321397"/>
          <a:ext cx="20367738" cy="36548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szakmához rendelt legjellemzőbb FEOR számok táblázatból törlésre került a 7231 számú Nyomdai előkészítő foglalkozás.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Vizsgára bocsátási feltétele a portfólión túl a vizsgaremek és prezentációjának az elkészítése és leadása.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624397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leírásából törlésre került a feladattípusokhoz rendelt  százalékarány.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2397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3 nagy tématerülethez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603689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0CAD1BD-5DF4-21F9-A88D-672A229E481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23788"/>
            <a:ext cx="20443439" cy="687892"/>
          </a:xfrm>
        </p:spPr>
        <p:txBody>
          <a:bodyPr/>
          <a:lstStyle/>
          <a:p>
            <a:r>
              <a:rPr lang="hu-HU" b="1" dirty="0"/>
              <a:t>5 0211 16 10 Mozgókép- és animációkészítő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5F5E826E-F61B-948B-5F70-D1B0DD790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16414"/>
              </p:ext>
            </p:extLst>
          </p:nvPr>
        </p:nvGraphicFramePr>
        <p:xfrm>
          <a:off x="1663526" y="2420025"/>
          <a:ext cx="20367738" cy="276114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3464067865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2068811981"/>
                    </a:ext>
                  </a:extLst>
                </a:gridCol>
              </a:tblGrid>
              <a:tr h="8993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833516"/>
                  </a:ext>
                </a:extLst>
              </a:tr>
              <a:tr h="9309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értékeléséből a részpontok adásával, pontok tovább bontásásával, többféle megoldások kezelésével kapcsolatos szövegrész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641980"/>
                  </a:ext>
                </a:extLst>
              </a:tr>
              <a:tr h="9309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„A bemutatóhoz kapcsolódó szakmai beszélgetés értékelése” tartalmazza a showreel értékelését is.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332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1109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B96FC91-5FF5-9D2E-428C-AFAD0CA562C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3148"/>
            <a:ext cx="20443439" cy="929341"/>
          </a:xfrm>
        </p:spPr>
        <p:txBody>
          <a:bodyPr/>
          <a:lstStyle/>
          <a:p>
            <a:r>
              <a:rPr lang="hu-HU" b="1" dirty="0"/>
              <a:t>5 0211 16 11 Nyomdaipari 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2E06C369-5750-F161-C75E-9C023530F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973621"/>
              </p:ext>
            </p:extLst>
          </p:nvPr>
        </p:nvGraphicFramePr>
        <p:xfrm>
          <a:off x="1669638" y="2456329"/>
          <a:ext cx="21380862" cy="714213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6691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51394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Nyomdaipari előkészítő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értékeléséből törlésre kerültek a feladattípusok és a hozzájuk rendelt  százalékarányok.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értékelése a 3 db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338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vizsgaremek lehetséges megvalósítási formái bővültek.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644962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Nyomdaipari gépmester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értékeléséből törlésre kerültek a feladattípusok és a hozzájuk rendelt  százalékarányok.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4 db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68326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Nyomtatványfeldolgozó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értékeléséből törlésre kerültek a feladattípusok és a hozzájuk rendelt  százalékarányok.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6 db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33875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14700FD-4733-AE5E-2C8D-2B8C9DC4272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587825" y="1191211"/>
            <a:ext cx="20443439" cy="728532"/>
          </a:xfrm>
        </p:spPr>
        <p:txBody>
          <a:bodyPr/>
          <a:lstStyle/>
          <a:p>
            <a:r>
              <a:rPr lang="hu-HU" b="1" dirty="0"/>
              <a:t>4 0211 16 12 Nyomdász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55AA78A-6850-B77D-B88E-D2405394B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085532"/>
              </p:ext>
            </p:extLst>
          </p:nvPr>
        </p:nvGraphicFramePr>
        <p:xfrm>
          <a:off x="1625674" y="2392032"/>
          <a:ext cx="21005725" cy="968566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8152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24202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743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Nyomdaipari előkészítő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00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2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Nyomdaipari gépmester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00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4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Nyomtatványfeldolgozó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900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az 5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Kézi könyvkötő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623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Nyomdai grafikai kép- és szövegszerkesztő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7998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Digitális nyomóformakészítő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  <a:tr h="8708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Nyomdász segéd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21070185"/>
                  </a:ext>
                </a:extLst>
              </a:tr>
              <a:tr h="7337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9661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15191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Kreatív vizuális alágazat szakmáinak esetében a felmenő rendszerben bevezetésre kerülő változtatásokat a KKK-k  2024.04.09-én közzétett verziója tartalmazza, és a 2025/2026-os tanév első napjától alkalmazandó.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128930084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FFB62FC-6AC3-E2A1-4A63-0E69F919CB0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2188"/>
            <a:ext cx="20443439" cy="1036918"/>
          </a:xfrm>
        </p:spPr>
        <p:txBody>
          <a:bodyPr/>
          <a:lstStyle/>
          <a:p>
            <a:r>
              <a:rPr lang="hu-HU" b="1" dirty="0"/>
              <a:t>5 0211 16 13 Hangtechnikus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3C25B233-EB8E-FFFE-EED2-562D9CC45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764237"/>
              </p:ext>
            </p:extLst>
          </p:nvPr>
        </p:nvGraphicFramePr>
        <p:xfrm>
          <a:off x="1656764" y="2259106"/>
          <a:ext cx="20367738" cy="36807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2 vizsgarész 6 témaköréhez rendelt súlyarányokon keresztül valósul meg az egybefüggő feladatsorban.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értékelésénél változott a 2 vizsgarész egymáshoz viszonyított aránya, illetve az „A” vizsgarészen belül az értékelési szempontok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578725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Hangosító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268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 95 percről 105 percre nőtt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1572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AABD00E7-BE5D-360F-1ADF-CE1724DAA5B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25675" y="1246048"/>
            <a:ext cx="21691525" cy="1072777"/>
          </a:xfrm>
        </p:spPr>
        <p:txBody>
          <a:bodyPr/>
          <a:lstStyle/>
          <a:p>
            <a:r>
              <a:rPr lang="hu-HU" b="1" dirty="0"/>
              <a:t>5 0413 16 14 Színház- és rendezvénytechnikus technikus szakma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B9A4425B-B602-BFF5-E018-56DCBCBC8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148250"/>
              </p:ext>
            </p:extLst>
          </p:nvPr>
        </p:nvGraphicFramePr>
        <p:xfrm>
          <a:off x="1663412" y="2318825"/>
          <a:ext cx="20893457" cy="994914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596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3749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034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556678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Színpadtechnikus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064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leírásból törlésre került a tesztkérdések darabszáma és időtartama.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6683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Porondtechnikus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844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leírásból törlésre került a tesztkérdések darabszáma és időtartama.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56759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Színpadi hangtechnikus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8864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leírásból törlésre került a tesztkérdések darabszáma és időtartama.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70529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Színpadi világítástechnikus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7773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8.30.2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leírásból törlésre került a tesztkérdések darabszáma és időtartama.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549809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Színpadi vizuáltechnikus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6609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8.39.2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leírásból törlésre került a kérdések darabszáma és időtartama.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83168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Pontba került át a projektfeladat vizsgatevékenység során a vizsgacsoportok összeállításának lehetséges módja a szakmairányokhoz kapcsolódó segédeszközök és egyéb dokumentáció szabályozásával kapcsolatos pontból.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  <a:tr h="683180">
                <a:tc gridSpan="2"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Színpadi gépkezelő és berendező részszakma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i="1" u="none" kern="1200" dirty="0">
                        <a:solidFill>
                          <a:schemeClr val="tx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79369040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116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661224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521609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17070874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2857" y="1197862"/>
            <a:ext cx="18260009" cy="952800"/>
          </a:xfrm>
        </p:spPr>
        <p:txBody>
          <a:bodyPr/>
          <a:lstStyle/>
          <a:p>
            <a:r>
              <a:rPr lang="hu-HU" b="1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332807"/>
              </p:ext>
            </p:extLst>
          </p:nvPr>
        </p:nvGraphicFramePr>
        <p:xfrm>
          <a:off x="1632857" y="2275947"/>
          <a:ext cx="21701929" cy="10564339"/>
        </p:xfrm>
        <a:graphic>
          <a:graphicData uri="http://schemas.openxmlformats.org/drawingml/2006/table">
            <a:tbl>
              <a:tblPr/>
              <a:tblGrid>
                <a:gridCol w="3659697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350126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171456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585184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63631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4432787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833449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68119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1662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6005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Bőrtermékkészítő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Bőrdíszműves, </a:t>
                      </a: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Cipőkészítő,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Kesztyűkészítő, Ortopédiai cipész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Bőrtárgy készítő , Cipőipari szabász, Bőripari szabász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5795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Divat-, jelmez- és díszlettervező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Divattervező, </a:t>
                      </a: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Jelmez- és díszlettervező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77645"/>
                  </a:ext>
                </a:extLst>
              </a:tr>
              <a:tr h="5795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Divatszabó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Férfiszabó, Női szabó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Lakástextil-készítő, Textiltermék-összeállító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426390"/>
                  </a:ext>
                </a:extLst>
              </a:tr>
              <a:tr h="8692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Kerámia- és porcelánkészítő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Gipszmodellkészítő, Kerámia- és porcelántárgykészítő,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Porcelánfestő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984252"/>
                  </a:ext>
                </a:extLst>
              </a:tr>
              <a:tr h="5795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Könnyűipari </a:t>
                      </a:r>
                    </a:p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Bőrfeldolgozó-ipar, </a:t>
                      </a: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Cipőkészítő,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Ortopédiai cipész, Ruhaipar, Textilipar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Szabász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070758"/>
                  </a:ext>
                </a:extLst>
              </a:tr>
              <a:tr h="5795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Textilgyártó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Fonó, Kötő, Nemszőtt-termék gyártó, Szövő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382778"/>
                  </a:ext>
                </a:extLst>
              </a:tr>
              <a:tr h="5795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Dekoratőr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61028"/>
                  </a:ext>
                </a:extLst>
              </a:tr>
              <a:tr h="5795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Fotográfus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Kreatív fotográfus, Művészeti fotográfus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216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2857" y="1197862"/>
            <a:ext cx="18260009" cy="952800"/>
          </a:xfrm>
        </p:spPr>
        <p:txBody>
          <a:bodyPr/>
          <a:lstStyle/>
          <a:p>
            <a:r>
              <a:rPr lang="hu-HU" b="1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751068"/>
              </p:ext>
            </p:extLst>
          </p:nvPr>
        </p:nvGraphicFramePr>
        <p:xfrm>
          <a:off x="1632857" y="2150663"/>
          <a:ext cx="21684342" cy="10734757"/>
        </p:xfrm>
        <a:graphic>
          <a:graphicData uri="http://schemas.openxmlformats.org/drawingml/2006/table">
            <a:tbl>
              <a:tblPr/>
              <a:tblGrid>
                <a:gridCol w="3767927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329308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396322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1808667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453629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13704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4253701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537748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4401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6142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8034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Grafikus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871579"/>
                  </a:ext>
                </a:extLst>
              </a:tr>
              <a:tr h="8034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Mozgókép- és animációkészítő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889023"/>
                  </a:ext>
                </a:extLst>
              </a:tr>
              <a:tr h="12051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Nyomdaipari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Nyomdaipari előkészítő, Nyomdaipari gépmester, 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Nyomtatványfeldolgozó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9674014"/>
                  </a:ext>
                </a:extLst>
              </a:tr>
              <a:tr h="24102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Nyomdász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Nyomdaipari előkészítő, Nyomdaipari gépmester,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Nyomtatványfeldolgozó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Kézi könyvkötő,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Nyomdai grafikai kép- és szövegszerkesztő,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Digitális nyomóforma készítő, Nyomdász segéd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5171"/>
                  </a:ext>
                </a:extLst>
              </a:tr>
              <a:tr h="12051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</a:t>
                      </a:r>
                      <a:b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színház- és hangtechnika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Hangtechnikus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Hangosító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089549"/>
                  </a:ext>
                </a:extLst>
              </a:tr>
              <a:tr h="20085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</a:t>
                      </a:r>
                      <a:b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színház- és hangtechnika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Színház- és rendezvénytechnikus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Porondtechnikus, Színpadi hangtechnikus,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Színpadi világítástechnikus,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Színpadi vizuáltechnikus, Színpadtechnikus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Színpadi gépkezelő és berendező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2891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03369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325502"/>
              </p:ext>
            </p:extLst>
          </p:nvPr>
        </p:nvGraphicFramePr>
        <p:xfrm>
          <a:off x="1663526" y="2567104"/>
          <a:ext cx="21425074" cy="1028469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56068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2747444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2869231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2791157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806123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  <a:gridCol w="4255051">
                  <a:extLst>
                    <a:ext uri="{9D8B030D-6E8A-4147-A177-3AD203B41FA5}">
                      <a16:colId xmlns:a16="http://schemas.microsoft.com/office/drawing/2014/main" val="116221419"/>
                    </a:ext>
                  </a:extLst>
                </a:gridCol>
              </a:tblGrid>
              <a:tr h="6240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409824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908873"/>
                  </a:ext>
                </a:extLst>
              </a:tr>
              <a:tr h="6119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Bőrtermékkészítő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2023.09.07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8277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Dekoratőr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2023.09.07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969190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Divat-, jelmez- és díszlettervező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1475119"/>
                  </a:ext>
                </a:extLst>
              </a:tr>
              <a:tr h="5419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Divatszabó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794974"/>
                  </a:ext>
                </a:extLst>
              </a:tr>
              <a:tr h="8109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Fotográfus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7312614"/>
                  </a:ext>
                </a:extLst>
              </a:tr>
              <a:tr h="8109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Grafikus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6773999"/>
                  </a:ext>
                </a:extLst>
              </a:tr>
              <a:tr h="5121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Hangtechnikus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654769"/>
                  </a:ext>
                </a:extLst>
              </a:tr>
              <a:tr h="4386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Kerámia- és porcelánkészítő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8628243"/>
                  </a:ext>
                </a:extLst>
              </a:tr>
              <a:tr h="4386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Könnyűipari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2023.09.07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8109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Mozgókép- és animációkészítő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6510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Nyomdaipari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2023.09.07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8109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Nyomdász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5691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Színház- és rendezvénytechnikus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Textilgyártó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</a:tbl>
          </a:graphicData>
        </a:graphic>
      </p:graphicFrame>
      <p:sp>
        <p:nvSpPr>
          <p:cNvPr id="6" name="Szöveg helye 1">
            <a:extLst>
              <a:ext uri="{FF2B5EF4-FFF2-40B4-BE49-F238E27FC236}">
                <a16:creationId xmlns:a16="http://schemas.microsoft.com/office/drawing/2014/main" id="{8C5ACC6E-FDB4-7EBE-3A91-03A49CFA5A8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071317"/>
            <a:ext cx="20443439" cy="1667238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A192681-F15B-BC0C-8292-6D27D587FD4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9958" y="1399597"/>
            <a:ext cx="20443439" cy="905661"/>
          </a:xfrm>
        </p:spPr>
        <p:txBody>
          <a:bodyPr/>
          <a:lstStyle/>
          <a:p>
            <a:r>
              <a:rPr lang="hu-HU" b="1" dirty="0"/>
              <a:t>Az ágazat minden szakmáját érintő változtatás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5F3DC723-9E28-A99F-F699-A949E37535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420361"/>
              </p:ext>
            </p:extLst>
          </p:nvPr>
        </p:nvGraphicFramePr>
        <p:xfrm>
          <a:off x="1689958" y="2425009"/>
          <a:ext cx="20367738" cy="527846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Egységesítésre került, hogy az ágazati alapvizsga 10%, a szakmai vizsga 90% súlyaránnyal számít be a szakmai vizsga végső értékelésébe.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Kreatív vizuális alágazat szakmáinak ágazati alapvizsgáján a gyakorlati  vizsgatevékenység végrehajtására rendelkezésre álló időtartam: 240 percről 165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Kreatív színház- és hangtechnika alágazat szakmáinak ágazati alapvizsgáján a gyakorlati vizsgatevékenység értékelésénél a 3 vizsgarész egymáshoz viszonyított súlyaránya változott (20-40-40%-ról 30-40-30%-ra).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62349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(2024.04.09.; alkalmazás kezdete: 2025.09.01.)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Kreatív vizuális alágazat szakmáinak ágazati alapvizsgára bocsátás feltétele lett a portfólió készítése és leadása, ezáltal változik a vizsgatevékenység leírása, értékelése.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663400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72816" y="1194318"/>
            <a:ext cx="19912683" cy="653143"/>
          </a:xfrm>
        </p:spPr>
        <p:txBody>
          <a:bodyPr/>
          <a:lstStyle/>
          <a:p>
            <a:r>
              <a:rPr lang="hu-HU" b="1" dirty="0"/>
              <a:t>4 0723 16 01 Bőrtermékkészítő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47F91814-168C-9E28-9142-6FA1076206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059431"/>
              </p:ext>
            </p:extLst>
          </p:nvPr>
        </p:nvGraphicFramePr>
        <p:xfrm>
          <a:off x="1772817" y="2228461"/>
          <a:ext cx="21239584" cy="106421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3475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40482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5951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43114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Bőrdíszműves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5650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6.4.1.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Szakirányú oktatás szakmai követelményei a javítási, átalakítási ismeretekkel egészült ki.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544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Egy bőrdíszműipari termék elkészítése vizsgarészhez szakmai beszélgetés is tartozik az elkészített termékkel kapcsolatban. A szakmai beszélgetés akkor eredményes, ha legalább 40%-osra értékelhető (8.4.5).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833719"/>
                  </a:ext>
                </a:extLst>
              </a:tr>
              <a:tr h="8544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összidőtartam 610 percről 440 percre csökken.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43114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Cipőkészítő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8544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Egy pár lábbeli elkészítése vizsgarészhez szakmai beszélgetés is tartozik az elkészített termékkel kapcsolatban. A szakmai beszélgetés akkor eredményes, ha legalább 40%-osra értékelhető (8.13.5).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1926327"/>
                  </a:ext>
                </a:extLst>
              </a:tr>
              <a:tr h="6032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610 percről 440 percre csökken.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43114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Kesztyűkészítő szakmairánnyal (2023.09.07.) egészült ki a szakma.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43114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Ortopédiai cipész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12111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8.31.3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vizsgatevékenység végrehajtására rendelkezésre álló időtartam: 385 percről 445 percre nőtt.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„C” vizsgarész időtartama: 120 perc, értékelési súlyaránya: 40% (2023.09.07.)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67325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8.31.5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gyakorlati rész értékelési szempontjainak összege: 100% (2023.09.07.).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457028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Bőrtárgy készítő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portfólió elkészítése és leadása a vizsgaközpont felé a vizsgára bocsátási feltétel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483975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Cipőipari szabász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21070185"/>
                  </a:ext>
                </a:extLst>
              </a:tr>
              <a:tr h="4311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11.7.1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portfólió elkészítése és leadása a vizsgaközpont felé a vizsgára bocsátási feltétel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9661822"/>
                  </a:ext>
                </a:extLst>
              </a:tr>
              <a:tr h="43114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Bőrpari szabász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62900407"/>
                  </a:ext>
                </a:extLst>
              </a:tr>
              <a:tr h="4311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12.7.1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portfólió elkészítése és leadása a vizsgaközpont felé a vizsgára bocsátási feltétel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869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5364" y="1303468"/>
            <a:ext cx="21013271" cy="1341718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0212 16 02 Divat-, jelmez és díszlettervező</a:t>
            </a:r>
            <a:endParaRPr lang="hu-HU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6830EB47-8F14-EA20-2C35-D80FCEBA3A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212556"/>
              </p:ext>
            </p:extLst>
          </p:nvPr>
        </p:nvGraphicFramePr>
        <p:xfrm>
          <a:off x="1685364" y="2330450"/>
          <a:ext cx="20367738" cy="37314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434834069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3037944640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558848"/>
                  </a:ext>
                </a:extLst>
              </a:tr>
              <a:tr h="639787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Divattervező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69233797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értékelési szempontjaiban (8.3.5) szereplő témakörök a leírás részbe (8.3.2) kerültek át tartalmi változtatás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2892659"/>
                  </a:ext>
                </a:extLst>
              </a:tr>
              <a:tr h="716397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Jelmez- és díszlettervező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66919098"/>
                  </a:ext>
                </a:extLst>
              </a:tr>
              <a:tr h="6084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értékelési szempontjaiban (8.12.5) szereplő témakörök a leírás részbe (8.12.2) kerültek át tartalmi változtatás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205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6928</TotalTime>
  <Words>2660</Words>
  <Application>Microsoft Office PowerPoint</Application>
  <PresentationFormat>Egyéni</PresentationFormat>
  <Paragraphs>521</Paragraphs>
  <Slides>22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22</vt:i4>
      </vt:variant>
    </vt:vector>
  </HeadingPairs>
  <TitlesOfParts>
    <vt:vector size="28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514</cp:revision>
  <dcterms:modified xsi:type="dcterms:W3CDTF">2024-07-01T06:21:46Z</dcterms:modified>
</cp:coreProperties>
</file>