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5"/>
  </p:notesMasterIdLst>
  <p:handoutMasterIdLst>
    <p:handoutMasterId r:id="rId16"/>
  </p:handoutMasterIdLst>
  <p:sldIdLst>
    <p:sldId id="347" r:id="rId2"/>
    <p:sldId id="458" r:id="rId3"/>
    <p:sldId id="467" r:id="rId4"/>
    <p:sldId id="449" r:id="rId5"/>
    <p:sldId id="453" r:id="rId6"/>
    <p:sldId id="457" r:id="rId7"/>
    <p:sldId id="450" r:id="rId8"/>
    <p:sldId id="451" r:id="rId9"/>
    <p:sldId id="452" r:id="rId10"/>
    <p:sldId id="454" r:id="rId11"/>
    <p:sldId id="455" r:id="rId12"/>
    <p:sldId id="456" r:id="rId13"/>
    <p:sldId id="447" r:id="rId14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FFC55D"/>
    <a:srgbClr val="8FF0C7"/>
    <a:srgbClr val="09DE84"/>
    <a:srgbClr val="FFD489"/>
    <a:srgbClr val="D5E9FA"/>
    <a:srgbClr val="FFE4B5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F29E4F-6A4C-4ED2-A96B-F9A2D6480CE0}" v="1" dt="2024-09-03T10:01:17.83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42" d="100"/>
          <a:sy n="42" d="100"/>
        </p:scale>
        <p:origin x="3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9/3/2024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7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357894"/>
            <a:ext cx="19828933" cy="3624055"/>
          </a:xfrm>
        </p:spPr>
        <p:txBody>
          <a:bodyPr/>
          <a:lstStyle/>
          <a:p>
            <a:r>
              <a:rPr lang="hu-HU" dirty="0"/>
              <a:t>Módosítások a </a:t>
            </a:r>
          </a:p>
          <a:p>
            <a:r>
              <a:rPr lang="hu-HU" dirty="0"/>
              <a:t>Szociális ágazat szakmáinak </a:t>
            </a:r>
            <a:r>
              <a:rPr lang="hu-HU" sz="8000" dirty="0"/>
              <a:t>képzési és kimeneti követelményeiben</a:t>
            </a:r>
          </a:p>
          <a:p>
            <a:endParaRPr lang="hu-HU" dirty="0"/>
          </a:p>
          <a:p>
            <a:endParaRPr lang="hu-HU" dirty="0"/>
          </a:p>
          <a:p>
            <a:endParaRPr lang="hu-HU" sz="60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AD36816-6420-683E-5F6D-2D54CBE1E3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055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61BF006-D162-0180-6008-D7A7C5623B4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340111"/>
            <a:ext cx="20443439" cy="905661"/>
          </a:xfrm>
        </p:spPr>
        <p:txBody>
          <a:bodyPr/>
          <a:lstStyle/>
          <a:p>
            <a:r>
              <a:rPr lang="hu-HU" b="1" dirty="0"/>
              <a:t>5 0923 22 04  Szociális és gyermekvédelmi szakasszisztens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8831A8B-202C-4C1A-832C-6161CA000D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242134"/>
              </p:ext>
            </p:extLst>
          </p:nvPr>
        </p:nvGraphicFramePr>
        <p:xfrm>
          <a:off x="1701452" y="2835052"/>
          <a:ext cx="20894388" cy="31796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617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820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4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482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Interaktív vizsgatevékenységnél a feladatok darabszáma, általuk szerezhető pontozás változott. (2023.05.02.)</a:t>
                      </a:r>
                    </a:p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Interaktív vizsgatevékenység vizsgaleírásánál a definícióválasztás feladattípus darabszáma 3-ról 2-re csökkent, így az általa szerezhető pontszám az értékelésnél 15 pontról 10-re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764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63976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7A4BF9F-2323-A40B-A7D1-88349FEF57F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5348" y="1271100"/>
            <a:ext cx="20443439" cy="841118"/>
          </a:xfrm>
        </p:spPr>
        <p:txBody>
          <a:bodyPr/>
          <a:lstStyle/>
          <a:p>
            <a:r>
              <a:rPr lang="hu-HU" b="1" dirty="0"/>
              <a:t>5 0923 22 05  Szociális és mentálhigiénés szakgondozó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7930D5B-8CD6-F8CC-594F-B03A500C2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718607"/>
              </p:ext>
            </p:extLst>
          </p:nvPr>
        </p:nvGraphicFramePr>
        <p:xfrm>
          <a:off x="1663496" y="2640538"/>
          <a:ext cx="20871384" cy="481245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094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044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88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482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Felnőttképzési jogviszonyban folyó oktatásra meghatározott foglalkozásszám 1/6-a ágazati alapoktatásra fordítandó.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159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szakmához rendelt legjellemzőbb FEOR számokat tartalmazó táblázatból törlésre került a 3339 Egyéb, humán egészségügyhöz kapcsolódó foglalkozású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159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vizsgatevékenység vizsgaleírásából az értékelésbe került át a feladattípusokhoz rendelt darabszám és pontszám.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189768"/>
                  </a:ext>
                </a:extLst>
              </a:tr>
              <a:tr h="10841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portfólió kifejezés váltotta fel a záródolgozat szót.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16463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24B14A8-D467-30D1-C9F7-9A5D3E935D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0102" y="1302499"/>
            <a:ext cx="20443439" cy="871155"/>
          </a:xfrm>
        </p:spPr>
        <p:txBody>
          <a:bodyPr/>
          <a:lstStyle/>
          <a:p>
            <a:r>
              <a:rPr lang="hu-HU" b="1" dirty="0"/>
              <a:t>5 0923 22 06  Szociális és rehabilitációs szakgondozó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5028BB7-795F-2E42-4B59-39AEAAEAA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685794"/>
              </p:ext>
            </p:extLst>
          </p:nvPr>
        </p:nvGraphicFramePr>
        <p:xfrm>
          <a:off x="1663526" y="2741759"/>
          <a:ext cx="20367738" cy="18020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133616017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696222989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681458"/>
                  </a:ext>
                </a:extLst>
              </a:tr>
              <a:tr h="10879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vizsgatevékenység vizsgaleírásából az értékelésbe került át a feladattípusokhoz rendelt darabszám és pontszám.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14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5311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41238"/>
            <a:ext cx="19868006" cy="911412"/>
          </a:xfrm>
        </p:spPr>
        <p:txBody>
          <a:bodyPr/>
          <a:lstStyle/>
          <a:p>
            <a:r>
              <a:rPr lang="hu-HU" b="1" dirty="0"/>
              <a:t>Bevezethetőség - alkalmazás</a:t>
            </a:r>
            <a:endParaRPr lang="hu-HU" sz="8000" b="1" dirty="0"/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438185"/>
            <a:ext cx="21071795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Gyermek- és ifjúsági felügyelő szakma esetében a felmenő rendszerben bevezetésre kerülő változtatásokat a KKK 2024.04.09-én közzétett verziója tartalmazza, és a 2024/2025-ös tanév első napjától alkalmazandó.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6550212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5" y="2345027"/>
            <a:ext cx="21331956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5876" y="1172882"/>
            <a:ext cx="20443439" cy="7082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327623"/>
              </p:ext>
            </p:extLst>
          </p:nvPr>
        </p:nvGraphicFramePr>
        <p:xfrm>
          <a:off x="1650650" y="2502100"/>
          <a:ext cx="20443438" cy="9619656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4041319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09488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5784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892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Gyermek- és ifjúsági felügyelő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Háztartásvezető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Kisgyermekgondozó, -nevelő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91774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ápoló és 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Segédgondozó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292838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gyermekvédelmi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511711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mentálhigiénés szakgondozó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78082"/>
                  </a:ext>
                </a:extLst>
              </a:tr>
              <a:tr h="13441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rehabilitációs szakgondozó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563205"/>
              </p:ext>
            </p:extLst>
          </p:nvPr>
        </p:nvGraphicFramePr>
        <p:xfrm>
          <a:off x="1643207" y="3237654"/>
          <a:ext cx="22151513" cy="728427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33698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379895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887089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30755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2711109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691464">
                  <a:extLst>
                    <a:ext uri="{9D8B030D-6E8A-4147-A177-3AD203B41FA5}">
                      <a16:colId xmlns:a16="http://schemas.microsoft.com/office/drawing/2014/main" val="116221419"/>
                    </a:ext>
                  </a:extLst>
                </a:gridCol>
                <a:gridCol w="2817503">
                  <a:extLst>
                    <a:ext uri="{9D8B030D-6E8A-4147-A177-3AD203B41FA5}">
                      <a16:colId xmlns:a16="http://schemas.microsoft.com/office/drawing/2014/main" val="3939622443"/>
                    </a:ext>
                  </a:extLst>
                </a:gridCol>
              </a:tblGrid>
              <a:tr h="7044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3345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6. hatályba lépése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857441"/>
                  </a:ext>
                </a:extLst>
              </a:tr>
              <a:tr h="16933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Gyermek- és ifjúsági felügyelő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 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2024.04.09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6774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Kisgyermekgondozó, -nevelő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2024.01.16.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6774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ápoló és gondozó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2021.03.25.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11332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gyermekvédelmi szakasszisztens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6774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mentálhigiénés szakgondozó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2021.03.25.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2024.08.30.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6774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Szociális és rehabilitációs szakgondozó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B000967B-F111-3CF4-084E-B7603478D2A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20443439" cy="1649706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  <a:p>
            <a:pPr algn="ctr"/>
            <a:endParaRPr lang="hu-HU" sz="4400" b="1" dirty="0"/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2F74F1E-52E8-6698-074C-94E1D058194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515"/>
            <a:ext cx="20191901" cy="1164454"/>
          </a:xfrm>
        </p:spPr>
        <p:txBody>
          <a:bodyPr/>
          <a:lstStyle/>
          <a:p>
            <a:r>
              <a:rPr lang="hu-HU" b="1" dirty="0"/>
              <a:t>Az ágazat minden szakmáját érintő változtatás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09E4F2-6458-FA8E-7DAC-8FB1AD797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567131"/>
              </p:ext>
            </p:extLst>
          </p:nvPr>
        </p:nvGraphicFramePr>
        <p:xfrm>
          <a:off x="1701452" y="2608849"/>
          <a:ext cx="20367738" cy="59052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661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7.3.1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alapvizsga gyakorlati vizsgarész elnevezésébe bekerült a „gyermekjóléti” kifejezés.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610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alapvizsga előtt 10 nappal szükséges leadni a portfóliót a vizsgát szervező szakképző intézménynek. (Előtte 15 nap volt.) Továbbá a portfólió kapcsán megszüntették az előzetesen megküldött kérdéseket, melyek megválaszolása a vizsgán volt elvárt.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274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7.3.3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alapvizsga gyakorlati vizsgatevékenységének végrehajtására rendelkezésre álló időtartam: 50 perc. (Előtte 40 perc volt. A portfólió vizsgarész ideje lett csökkentve.)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2406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8.8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Egységesen 20%-os aránnyal kerül beszámításra az ágazati alapvizsga eredménye a szakmai vizsga végső elszámolásába.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2382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7235"/>
            <a:ext cx="20045007" cy="911412"/>
          </a:xfrm>
        </p:spPr>
        <p:txBody>
          <a:bodyPr/>
          <a:lstStyle/>
          <a:p>
            <a:r>
              <a:rPr lang="hu-HU" b="1" dirty="0"/>
              <a:t>4 0922 22 01 Gyermek- és ifjúsági felügyelő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468E8F7-9EA3-E72B-8F12-055755955C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499586"/>
              </p:ext>
            </p:extLst>
          </p:nvPr>
        </p:nvGraphicFramePr>
        <p:xfrm>
          <a:off x="1665057" y="2583346"/>
          <a:ext cx="20367738" cy="91381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367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feladatsorának feladattípusai közül törlésre került a fogalom meghatározás feladattípus.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9753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   Háztartásvezető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3411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FEOR foglalkozásnál törlésre került a 3512 Hivatásos nevelőszülő, főállású anya foglalkozás, helyette  a 5221 Gyermekfelügyelő, dajka foglalkozás Segéd gyermekgondozó munkaköre került 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3004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megkezdésének feltétele a portfólió elkészítése, valamint a vizsgaközpontnak történő leadása a vizsgatevékenység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680491"/>
                  </a:ext>
                </a:extLst>
              </a:tr>
              <a:tr h="877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018327"/>
                  </a:ext>
                </a:extLst>
              </a:tr>
              <a:tr h="708539">
                <a:tc gridSpan="2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                                                     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                                              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37158792"/>
                  </a:ext>
                </a:extLst>
              </a:tr>
              <a:tr h="6480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szükségessége előírásra került a szakirányú oktatás megkezdése előtt.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945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2728" y="1380226"/>
            <a:ext cx="21244323" cy="828136"/>
          </a:xfrm>
        </p:spPr>
        <p:txBody>
          <a:bodyPr/>
          <a:lstStyle/>
          <a:p>
            <a:pPr fontAlgn="ctr" hangingPunct="1"/>
            <a:r>
              <a:rPr lang="hu-HU" dirty="0"/>
              <a:t>5 0922 22 02 Kisgyermekgondozó, -nevelő</a:t>
            </a:r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3192BF06-0760-466C-940D-EA67E32F3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195503"/>
              </p:ext>
            </p:extLst>
          </p:nvPr>
        </p:nvGraphicFramePr>
        <p:xfrm>
          <a:off x="1672728" y="2797810"/>
          <a:ext cx="20367738" cy="36029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178672233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685457833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952176"/>
                  </a:ext>
                </a:extLst>
              </a:tr>
              <a:tr h="14258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2024.01.16-án közzétett dokumentumban az ágazati alapvizsga írásbeli vizsgatevékenységének értékelésénél a feladattípusokhoz rendelt súlyarány harmonizálásra került az ágazat többi szakmájában szereplő értékekkel.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98926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3873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3468"/>
            <a:ext cx="19009086" cy="905662"/>
          </a:xfrm>
        </p:spPr>
        <p:txBody>
          <a:bodyPr/>
          <a:lstStyle/>
          <a:p>
            <a:pPr fontAlgn="ctr" hangingPunct="1"/>
            <a:r>
              <a:rPr lang="hu-HU" b="1" dirty="0"/>
              <a:t>4 0923 22 03 Szociális ápoló és gondozó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7496C05-1DBE-B3BA-E741-91BE3C76B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768142"/>
              </p:ext>
            </p:extLst>
          </p:nvPr>
        </p:nvGraphicFramePr>
        <p:xfrm>
          <a:off x="1663526" y="2574890"/>
          <a:ext cx="20952633" cy="88499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1633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643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spcBef>
                          <a:spcPts val="0"/>
                        </a:spcBef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Alapvizsgával betölthető munkakör FEOR száma táblázatból törlésre került  az 5222 Segédápoló, műtős segéd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spcBef>
                          <a:spcPts val="0"/>
                        </a:spcBef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leírásában a mérni kívánt tanulási eredmények listájának átfogalmazása.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20308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8.3.5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spcBef>
                          <a:spcPts val="0"/>
                        </a:spcBef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„A három feladatsorból egybefüggő feladatsor készül, ahol a vizsgatevékenységen elérhető maximális pontszám 50%-át az 1. feladatsorhoz tartozó kérdésekre adott válaszokból, 20%-át a 2. feladatsorhoz tartozó kérdésekre adott válaszokból, 30%-át a 3. feladatsorhoz tartozó kérdésekre adott válaszokból szerezheti meg a vizsgázó.”- ezzel egyértelművé téve, hogy az interaktív vizsgatevékenység feladatsorai nem önálló értékeléssel bíró egységek. (2023.05.02.)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845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spcBef>
                          <a:spcPts val="0"/>
                        </a:spcBef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kifejezés váltotta fel a záródolgozat szót.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8134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Segédgondozó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74305466"/>
                  </a:ext>
                </a:extLst>
              </a:tr>
              <a:tr h="11816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FEOR foglalkozásnál törlésre került a 5222 Segédápoló, műtőssegéd foglalkozás, helyette  a 5223 Házi gondozó foglalkozás munkakörei kerültek 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83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vizsgálat: nem szükséges.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496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4561</TotalTime>
  <Words>1261</Words>
  <Application>Microsoft Office PowerPoint</Application>
  <PresentationFormat>Egyéni</PresentationFormat>
  <Paragraphs>221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9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Görög Judit</cp:lastModifiedBy>
  <cp:revision>419</cp:revision>
  <dcterms:modified xsi:type="dcterms:W3CDTF">2024-09-03T10:11:41Z</dcterms:modified>
</cp:coreProperties>
</file>