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94" r:id="rId1"/>
  </p:sldMasterIdLst>
  <p:notesMasterIdLst>
    <p:notesMasterId r:id="rId15"/>
  </p:notesMasterIdLst>
  <p:handoutMasterIdLst>
    <p:handoutMasterId r:id="rId16"/>
  </p:handoutMasterIdLst>
  <p:sldIdLst>
    <p:sldId id="461" r:id="rId2"/>
    <p:sldId id="466" r:id="rId3"/>
    <p:sldId id="467" r:id="rId4"/>
    <p:sldId id="449" r:id="rId5"/>
    <p:sldId id="453" r:id="rId6"/>
    <p:sldId id="455" r:id="rId7"/>
    <p:sldId id="450" r:id="rId8"/>
    <p:sldId id="451" r:id="rId9"/>
    <p:sldId id="456" r:id="rId10"/>
    <p:sldId id="452" r:id="rId11"/>
    <p:sldId id="457" r:id="rId12"/>
    <p:sldId id="458" r:id="rId13"/>
    <p:sldId id="447" r:id="rId14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4"/>
    <a:srgbClr val="12274D"/>
    <a:srgbClr val="3C4D6C"/>
    <a:srgbClr val="FFC55D"/>
    <a:srgbClr val="FFE4B5"/>
    <a:srgbClr val="D5E9FA"/>
    <a:srgbClr val="09DE84"/>
    <a:srgbClr val="929CAD"/>
    <a:srgbClr val="F29DBD"/>
    <a:srgbClr val="8FF0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7/1/2024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Bányászat és kohászat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7795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1644" y="1318907"/>
            <a:ext cx="19009086" cy="76917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5 0724 01 05 Fluidumkitermelő technikus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EA7FE461-72C2-E752-28D4-FA4A5B5DA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900456"/>
              </p:ext>
            </p:extLst>
          </p:nvPr>
        </p:nvGraphicFramePr>
        <p:xfrm>
          <a:off x="1671644" y="2577276"/>
          <a:ext cx="20367738" cy="584420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176804546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2277030489"/>
                    </a:ext>
                  </a:extLst>
                </a:gridCol>
              </a:tblGrid>
              <a:tr h="616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950793"/>
                  </a:ext>
                </a:extLst>
              </a:tr>
              <a:tr h="978094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4.2.2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Pályaalkalmassági </a:t>
                      </a:r>
                      <a:r>
                        <a:rPr lang="hu-HU" sz="2700" b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vizsgálat szükségessége előírásra került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szakirányú oktatás megkezdése előtt.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526692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szakirányú oktatás eszközjegyzékében feltüntetésre került a kőzetfizikai-kémiai és geológiai labor.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255228"/>
                  </a:ext>
                </a:extLst>
              </a:tr>
              <a:tr h="10324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portfólió- és a kutatási munkát tartalmazó dokumentumok elkészítése és leadása vizsgára bocsátás feltétele lett (leadása 10 nappal a vizsga előtt – ez korábban 30 nap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955514"/>
                  </a:ext>
                </a:extLst>
              </a:tr>
              <a:tr h="24550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8.4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361950" marR="0" lvl="0" indent="-36195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marL="361950" marR="0" lvl="0" indent="-36195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Az A) vizsgarész megnevezése változott: „Gyakorlati” helyett „Kutatási munka”. </a:t>
                      </a:r>
                    </a:p>
                    <a:p>
                      <a:pPr marL="361950" marR="0" lvl="0" indent="-36195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Az időtartam csökkent: 30 perc helyett 25 perc.</a:t>
                      </a:r>
                    </a:p>
                    <a:p>
                      <a:pPr marL="361950" marR="0" lvl="0" indent="-36195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A portfólió készítésére az alapvizsgát követően kerül sor (korábban évfolyamhoz volt kötve).</a:t>
                      </a:r>
                    </a:p>
                    <a:p>
                      <a:pPr marL="361950" marR="0" lvl="0" indent="-36195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Egyes előírások a megfelelő alpontokhoz kerültek, tartalmi változtatás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289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02832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C35918E-B2F5-093A-B96E-2F092AA8750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8427"/>
            <a:ext cx="20443439" cy="742079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0715 01 06 Kohász- és öntésztechnikus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962D1B6-C353-99B0-D800-B4F7988ABF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332185"/>
              </p:ext>
            </p:extLst>
          </p:nvPr>
        </p:nvGraphicFramePr>
        <p:xfrm>
          <a:off x="1663526" y="2518186"/>
          <a:ext cx="20367738" cy="490285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16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5245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Kohász-, Öntész szakmairány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47634386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2.1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tevékenységhez kapcsolódó „zöld készségek” a munkaterület leírásába is bekerültek.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0954271"/>
                  </a:ext>
                </a:extLst>
              </a:tr>
              <a:tr h="723676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8.2.1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8.11.1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portfólió- és a kutatási munkát tartalmazó dokumentumok elkészítése és leadása vizsgára bocsátás feltétele lett (leadása 10 nappal a vizsga előtt).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9501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8.4.4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defRPr/>
                      </a:pPr>
                      <a:r>
                        <a:rPr lang="hu-HU" sz="270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A projektfeladat vizsgatevékenységben a két vizsgarész értékelési súlyaránya korrigálásra került: az Anyagvizsgálati technológiák/mérések 70%, a Portfólió 30% lett (korábban az azonos mérték, 35%-35% volt feltüntetve).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700" dirty="0">
                          <a:latin typeface="Franklin Gothic Book" panose="020B0503020102020204" pitchFamily="34" charset="0"/>
                        </a:rPr>
                        <a:t>A vizsgán nem programozható számológép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pt-BR" sz="2700" dirty="0">
                          <a:latin typeface="Franklin Gothic Book" panose="020B0503020102020204" pitchFamily="34" charset="0"/>
                        </a:rPr>
                        <a:t>használható.</a:t>
                      </a:r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21443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F2D0F07-3001-3C4D-E3FD-8F25A716107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376" y="1263028"/>
            <a:ext cx="20443439" cy="7590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4 0715 01 07 Öntvénykészítő</a:t>
            </a:r>
            <a:endParaRPr lang="hu-HU" b="1" i="0" u="none" strike="noStrike" dirty="0">
              <a:effectLst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93DC864-09EF-9272-77D5-487496DD5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383495"/>
              </p:ext>
            </p:extLst>
          </p:nvPr>
        </p:nvGraphicFramePr>
        <p:xfrm>
          <a:off x="1739226" y="2397255"/>
          <a:ext cx="20367738" cy="754380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16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99351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Könnyűfém, Vas és acél szakmairányok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hu-HU" sz="2400" b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47634386"/>
                  </a:ext>
                </a:extLst>
              </a:tr>
              <a:tr h="9284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2.1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tevékenységhez kapcsolódó „zöld készségek” a munkaterület leírásába is bekerültek.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8058451"/>
                  </a:ext>
                </a:extLst>
              </a:tr>
              <a:tr h="8466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portfólió- és a kutatási munkát tartalmazó dokumentumok elkészítése és leadása vizsgára bocsátás feltétele lett (leadása 10 nappal a vizsga előtt).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Törlésre került az „Emelőgép-kezelői vizsga” (2023. május 2.), mint vizsgára bocsátási feltétel.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9367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központi interaktív vizsgatevékenység: egyes előírások a megfelelő alpontokhoz kerültek át, tartalmi módosítások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5436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az eddigi tartalmi leírásnak megfelelően két vizsgarész került kialakításra: 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A) vizsgarész: a vizsga helyszínén végzett munkatevékenység; 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B) vizsgarész: Portfólió.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Ennek megfelelően egyes előírások áthelyezésre kerültek a megfelelő alpontokhoz, tartalmi módosítás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555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vizsgán nem programozható számológép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507787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 dirty="0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6" y="1289922"/>
            <a:ext cx="20443439" cy="7590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585235"/>
              </p:ext>
            </p:extLst>
          </p:nvPr>
        </p:nvGraphicFramePr>
        <p:xfrm>
          <a:off x="1667586" y="2475654"/>
          <a:ext cx="20907933" cy="8268890"/>
        </p:xfrm>
        <a:graphic>
          <a:graphicData uri="http://schemas.openxmlformats.org/drawingml/2006/table">
            <a:tbl>
              <a:tblPr/>
              <a:tblGrid>
                <a:gridCol w="3514014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113280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396104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789635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76868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4294019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513286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210727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5993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5486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7427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Bányászat és kohászat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Bányaipari 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942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Bányászat és kohászat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Bányaművelő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4416339"/>
                  </a:ext>
                </a:extLst>
              </a:tr>
              <a:tr h="8653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Bányászat és kohászat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Fémelőállító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3754776"/>
                  </a:ext>
                </a:extLst>
              </a:tr>
              <a:tr h="9194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Bányászat és kohászat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Fluidumkitermelő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192305"/>
                  </a:ext>
                </a:extLst>
              </a:tr>
              <a:tr h="7517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Bányászat és kohászat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Fluidumkitermelő 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697779"/>
                  </a:ext>
                </a:extLst>
              </a:tr>
              <a:tr h="97088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Bányászat és kohászat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Kohász- és </a:t>
                      </a:r>
                      <a:r>
                        <a:rPr lang="hu-HU" sz="2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öntésztechnikus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Kohász, Öntész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0573670"/>
                  </a:ext>
                </a:extLst>
              </a:tr>
              <a:tr h="6651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Bányászat és kohászat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Öntvénykészítő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Könnyűfém, Vas és acél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849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3555"/>
              </p:ext>
            </p:extLst>
          </p:nvPr>
        </p:nvGraphicFramePr>
        <p:xfrm>
          <a:off x="1701451" y="2789456"/>
          <a:ext cx="20813109" cy="694884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785781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779961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672610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4025745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549012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</a:tblGrid>
              <a:tr h="7281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728195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99381"/>
                  </a:ext>
                </a:extLst>
              </a:tr>
              <a:tr h="8098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Bányaipari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8513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Bányaművelő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8513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Fémelőállító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7449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Fluidumkitermelő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7627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Fluidumkitermelő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7094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Kohász és </a:t>
                      </a:r>
                      <a:r>
                        <a:rPr lang="hu-HU" sz="2700" b="0" u="none" strike="noStrike" dirty="0" err="1">
                          <a:effectLst/>
                          <a:latin typeface="Franklin Gothic Book" panose="020B0503020102020204" pitchFamily="34" charset="0"/>
                        </a:rPr>
                        <a:t>öntész</a:t>
                      </a:r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 technikus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7627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Öntvénykészítő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  <a:endParaRPr lang="hu-HU" sz="27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2023.05.02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4" name="Szövegdoboz 3">
            <a:extLst>
              <a:ext uri="{FF2B5EF4-FFF2-40B4-BE49-F238E27FC236}">
                <a16:creationId xmlns:a16="http://schemas.microsoft.com/office/drawing/2014/main" id="{14FF72C8-A6CD-15DC-6FBF-A7CBC66BF0F2}"/>
              </a:ext>
            </a:extLst>
          </p:cNvPr>
          <p:cNvSpPr txBox="1"/>
          <p:nvPr/>
        </p:nvSpPr>
        <p:spPr>
          <a:xfrm>
            <a:off x="1663525" y="1158240"/>
            <a:ext cx="1996034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b="1" dirty="0">
                <a:latin typeface="Franklin Gothic Book" panose="020B0503020102020204" pitchFamily="34" charset="0"/>
              </a:rPr>
              <a:t>Képzési és kimeneti követelmények hatályba lépése</a:t>
            </a:r>
          </a:p>
          <a:p>
            <a:r>
              <a:rPr lang="hu-HU" sz="4000" dirty="0">
                <a:latin typeface="Franklin Gothic Book" panose="020B0503020102020204" pitchFamily="34" charset="0"/>
              </a:rPr>
              <a:t>A változáskövetés alapja a </a:t>
            </a:r>
            <a:r>
              <a:rPr lang="hu-HU" sz="40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2022.09.12-én </a:t>
            </a:r>
            <a:r>
              <a:rPr lang="hu-HU" sz="4000" dirty="0">
                <a:latin typeface="Franklin Gothic Book" panose="020B0503020102020204" pitchFamily="34" charset="0"/>
              </a:rPr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A1DC92-438C-0857-1EB7-A291842CC3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8" y="1250707"/>
            <a:ext cx="20443439" cy="1037308"/>
          </a:xfrm>
        </p:spPr>
        <p:txBody>
          <a:bodyPr/>
          <a:lstStyle/>
          <a:p>
            <a:r>
              <a:rPr lang="hu-HU" b="1" dirty="0"/>
              <a:t>A Műszaki ágazati alapoktatás változásai</a:t>
            </a:r>
          </a:p>
          <a:p>
            <a:pPr algn="ctr"/>
            <a:endParaRPr lang="hu-HU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4F71C13-A035-71C8-5277-7FA1E77A97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334782"/>
              </p:ext>
            </p:extLst>
          </p:nvPr>
        </p:nvGraphicFramePr>
        <p:xfrm>
          <a:off x="1684518" y="2288015"/>
          <a:ext cx="20367738" cy="45756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4078586260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2709661121"/>
                    </a:ext>
                  </a:extLst>
                </a:gridCol>
              </a:tblGrid>
              <a:tr h="616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130050"/>
                  </a:ext>
                </a:extLst>
              </a:tr>
              <a:tr h="1120168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5.1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eszközjegyzék egységesítésre került: esetenként kiegészült, vagy törölve lett egy-egy eszköz.</a:t>
                      </a:r>
                      <a:endParaRPr lang="hu-HU" sz="2700" b="0" dirty="0">
                        <a:solidFill>
                          <a:prstClr val="black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7719435"/>
                  </a:ext>
                </a:extLst>
              </a:tr>
              <a:tr h="118533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6.1; 6.2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Ágazati alapoktatás szakmai követelményei kiegészítésre kerültek a „zöld készségek”-kel.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2826711"/>
                  </a:ext>
                </a:extLst>
              </a:tr>
              <a:tr h="161392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7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Ágazati alapvizsga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vizsgatevékenységek és a feladattípusok leírása apróbb pontosításokkal egységesítésre került.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solidFill>
                            <a:prstClr val="black"/>
                          </a:solidFill>
                          <a:latin typeface="Franklin Gothic Book" panose="020B0503020102020204" pitchFamily="34" charset="0"/>
                        </a:rPr>
                        <a:t>A vizsgatevékenységek sikerességének határértéke egységesen 40% lett, valamennyi, Műszaki ágazati alapoktatást tartalmazó ágazat esetében (ebben az ágazatban 51% volt).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258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0522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05963"/>
            <a:ext cx="20045007" cy="1460053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0724 01 01 Bányaipari technikus </a:t>
            </a:r>
          </a:p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0724 01 02 Bányaművelő</a:t>
            </a:r>
            <a:endParaRPr lang="hu-HU" b="1" dirty="0">
              <a:solidFill>
                <a:srgbClr val="000000"/>
              </a:solidFill>
            </a:endParaRPr>
          </a:p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sz="3100" b="1" dirty="0"/>
              <a:t>A két szakmában azonos módosítások történtek.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CED906AF-AA4C-45F4-3B71-7A13DD9B4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967843"/>
              </p:ext>
            </p:extLst>
          </p:nvPr>
        </p:nvGraphicFramePr>
        <p:xfrm>
          <a:off x="1660812" y="4244197"/>
          <a:ext cx="20367738" cy="65560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1714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85059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8404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662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Bányaipari technikus szakma munkaterülete kiegészítésre került az ásványelőkészítő berendezésekkel.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634386"/>
                  </a:ext>
                </a:extLst>
              </a:tr>
              <a:tr h="15171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elkészítése és leadása szakmai vizsgára bocsátás feltétele lett (10 nappal a vizsga előtt).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földmunkagép kezelésére jogosító képzés elvégzése törlésre került a feltételek alpontból.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10146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 esetében egyes témakörökre kiosztható pontok aránya az értékelés alponthoz került, tartalmi módosítás nem történt.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8213628"/>
                  </a:ext>
                </a:extLst>
              </a:tr>
              <a:tr h="14226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a portfólió tartalma és értékelési szempontjai pontosításra kerültek. 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Törölve: „Értékelésre javaslatot tesznek a tanulmányi időszak alatt választott mentorok” (Bányaipari technikus)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513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9.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Amennyiben a szakmai vizsga számítást igénylő feladatot is tartalmaz, nem programozható számológép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346002"/>
            <a:ext cx="20443439" cy="78949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4 0724 01 03 </a:t>
            </a:r>
            <a:r>
              <a:rPr lang="hu-HU" b="1" i="0" u="none" strike="noStrike" kern="1200" dirty="0" err="1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Fémelőállító</a:t>
            </a:r>
            <a:endParaRPr lang="hu-HU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3CF100D-5B59-A0A3-4097-B18521151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270707"/>
              </p:ext>
            </p:extLst>
          </p:nvPr>
        </p:nvGraphicFramePr>
        <p:xfrm>
          <a:off x="1717539" y="2419974"/>
          <a:ext cx="20367738" cy="522139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16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253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2.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tevékenységhez kapcsolódó „zöld készségek” a munkaterület leírásába is bekerültek.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634386"/>
                  </a:ext>
                </a:extLst>
              </a:tr>
              <a:tr h="60492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7.2., 7.3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írásbeli/gyakorlati vizsgatevékenységek aránya javításra került. A Műszaki ágazati alapoktatást tartalmazó többi szakma előírásának megfelelően ebben az esetben is: 30/70% (20/70%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6911170"/>
                  </a:ext>
                </a:extLst>
              </a:tr>
              <a:tr h="7281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8.2.1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portfólió elkészítése és leadása a vizsgára bocsátás feltétele lett (10 nappal a vizsga előtt).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17051"/>
                  </a:ext>
                </a:extLst>
              </a:tr>
              <a:tr h="7227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központi interaktív vizsgatevékenység témakörei pontosításra, kiegészítésre kerültek, azonos értékelési súlyaránnyal.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6810357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projektfeladatban a portfólió tartalma, értékelése pontosításra került. Egyes előírások a megfelelő alpontokhoz kerültek át, tartalmi módosítás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595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700" dirty="0">
                          <a:latin typeface="Franklin Gothic Book" panose="020B0503020102020204" pitchFamily="34" charset="0"/>
                        </a:rPr>
                        <a:t>A vizsgán nem programozható számológép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pt-BR" sz="2700" dirty="0">
                          <a:latin typeface="Franklin Gothic Book" panose="020B0503020102020204" pitchFamily="34" charset="0"/>
                        </a:rPr>
                        <a:t>használható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A92F120-0B92-E0D5-FA9F-D0DC50840FB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9419" y="1234888"/>
            <a:ext cx="20443439" cy="572745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Helvetica Neue"/>
              </a:rPr>
              <a:t>4 0724 01 04 Fluidumkitermelő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653D8F3A-64DB-9D80-DA32-A2D26ED763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71255"/>
              </p:ext>
            </p:extLst>
          </p:nvPr>
        </p:nvGraphicFramePr>
        <p:xfrm>
          <a:off x="1709419" y="2322071"/>
          <a:ext cx="20367738" cy="385520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762742174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570366505"/>
                    </a:ext>
                  </a:extLst>
                </a:gridCol>
              </a:tblGrid>
              <a:tr h="6166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189250"/>
                  </a:ext>
                </a:extLst>
              </a:tr>
              <a:tr h="761347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4.2.2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Pályaalkalmassági vizsgálat szükségessége előírásra került a szakirányú oktatás megkezdése előtt.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1059902"/>
                  </a:ext>
                </a:extLst>
              </a:tr>
              <a:tr h="119709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8.2.1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portfólió- és a kutatási munkát tartalmazó dokumentumok elkészítése és leadása vizsgára bocsátás feltétele lett (leadása 10 nappal a vizsga előtt – ez korábban 30 nap volt).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2207652"/>
                  </a:ext>
                </a:extLst>
              </a:tr>
              <a:tr h="128016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8.4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Projektfeladat: a portfólió bemutatásának és a szakmai beszélgetésnek az időtartama csökkent: 30 perc helyett 20 perc.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2461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465409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5931</TotalTime>
  <Words>1356</Words>
  <Application>Microsoft Office PowerPoint</Application>
  <PresentationFormat>Egyéni</PresentationFormat>
  <Paragraphs>246</Paragraphs>
  <Slides>13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20" baseType="lpstr">
      <vt:lpstr>Arial</vt:lpstr>
      <vt:lpstr>Courier New</vt:lpstr>
      <vt:lpstr>Franklin Gothic Book</vt:lpstr>
      <vt:lpstr>Helvetica Neue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409</cp:revision>
  <dcterms:modified xsi:type="dcterms:W3CDTF">2024-07-01T06:07:29Z</dcterms:modified>
</cp:coreProperties>
</file>