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9"/>
  </p:notesMasterIdLst>
  <p:handoutMasterIdLst>
    <p:handoutMasterId r:id="rId20"/>
  </p:handoutMasterIdLst>
  <p:sldIdLst>
    <p:sldId id="347" r:id="rId2"/>
    <p:sldId id="472" r:id="rId3"/>
    <p:sldId id="474" r:id="rId4"/>
    <p:sldId id="449" r:id="rId5"/>
    <p:sldId id="475" r:id="rId6"/>
    <p:sldId id="453" r:id="rId7"/>
    <p:sldId id="463" r:id="rId8"/>
    <p:sldId id="462" r:id="rId9"/>
    <p:sldId id="464" r:id="rId10"/>
    <p:sldId id="465" r:id="rId11"/>
    <p:sldId id="466" r:id="rId12"/>
    <p:sldId id="467" r:id="rId13"/>
    <p:sldId id="468" r:id="rId14"/>
    <p:sldId id="469" r:id="rId15"/>
    <p:sldId id="470" r:id="rId16"/>
    <p:sldId id="471" r:id="rId17"/>
    <p:sldId id="480" r:id="rId18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0084F4"/>
    <a:srgbClr val="DE095C"/>
    <a:srgbClr val="3C4D6C"/>
    <a:srgbClr val="FFC55D"/>
    <a:srgbClr val="FFD489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7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35789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Vegyipar ágazat szakmáinak képzési és kimeneti követelményeiben</a:t>
            </a:r>
          </a:p>
          <a:p>
            <a:endParaRPr lang="hu-HU" sz="6000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65A07A05-0BE3-4C76-8506-E3C2A44976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751" y="9986840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055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317DB-D62A-4657-713C-DB4A5F0EE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AA4B49D-FC2D-41FF-B14A-7FD8D4D8386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58023" y="1265367"/>
            <a:ext cx="22567004" cy="104368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0711 24 03 Gyógyszerkészítmény-gyártó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0E7956A-3BED-1DC1-AD7A-8E37DAF3F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39277"/>
              </p:ext>
            </p:extLst>
          </p:nvPr>
        </p:nvGraphicFramePr>
        <p:xfrm>
          <a:off x="1658023" y="2156747"/>
          <a:ext cx="21067954" cy="1010298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568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72266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1212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5728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 keretében ellátható legjellemzőbb tevékenység, valamint a munkaterület leírásában kisebb pontosításokra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753628"/>
                  </a:ext>
                </a:extLst>
              </a:tr>
              <a:tr h="26387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 központi interaktív vizsgatevékenység leírásában fogalmi pontosításra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Új elem: „Az igaz-hamis állítások eldöntésének kivételével minden feladat esetében minimum négy válaszlehetőség közül kell választani”.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Az értékelés során az egyes témakörökre adható pontszámok aránya „tól-ig” mértékben került meghatározásra.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30065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esetében több esetben helyesbítésre került sor: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fogalomhasználat pontosításával és a számítások beépítésével a vizsgatevékenység értékelése egyértelművé vált.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Egyes előírások a megfelelő alpontokhoz kerültek áthelyezésre, tartalmi változtatás nélkül.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 aránya helyesbítésre került: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70% helyett 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80% </a:t>
                      </a:r>
                      <a:r>
                        <a:rPr lang="hu-HU" sz="2700" b="1" dirty="0">
                          <a:latin typeface="Franklin Gothic Book" panose="020B0503020102020204" pitchFamily="34" charset="0"/>
                        </a:rPr>
                        <a:t>- 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így a két vizsgatevékenység aránya helyreállt: 20-80%.  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(2023.09.07.)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6726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szabályokhoz – elsősorban jegyzeteket, vázlatokat érintő - pontosító kiegészítések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77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84650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3A85B-A023-22C9-4821-C453D370A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DF1AC46-CB5C-1503-CD5B-F3E23FA58C5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9229" y="1256228"/>
            <a:ext cx="22567004" cy="104368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0722 24 04 Műanyag-feldolgozó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4D43B79-EE68-7A25-75E8-0A45E3BD9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88734"/>
              </p:ext>
            </p:extLst>
          </p:nvPr>
        </p:nvGraphicFramePr>
        <p:xfrm>
          <a:off x="1739229" y="2299912"/>
          <a:ext cx="20905542" cy="89910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871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14682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6759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6294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projektfeladathoz kapcsolódó bemutató (nyilatkozattal) elkészítése és leadása a szakmai vizsga megkezdésének feltétele lett, a szakmai vizsga megkezdése előtt legalább 20 nappal. (Korábban a leadásra vonatkozóan 30 nap volt előírva.)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601836"/>
                  </a:ext>
                </a:extLst>
              </a:tr>
              <a:tr h="17452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központi interaktív vizsgatevékenység új eleme: „Az igaz-hamis állítások eldöntésének kivételével minden feladat esetében minimum négy válaszlehetőség közül kell választani”.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Az értékelés során az egyes témakörökre adható pontszámok aránya „tól-ig” mértékben került meghatározásra.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15234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esetében több kisebb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bemutatót és a nyilatkozatot nyomtatott és digitális formában is le kell adni.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9328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4168"/>
                  </a:ext>
                </a:extLst>
              </a:tr>
              <a:tr h="1224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779008"/>
                  </a:ext>
                </a:extLst>
              </a:tr>
              <a:tr h="1224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szabályokhoz – elsősorban jegyzeteket, vázlatokat érintő - pontosító kiegészítések kerültek. Előírásra került a számológép használata az interaktív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77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032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34464-8FE7-50C7-F151-0EA9BB3B8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C74F204-1F51-A011-5891-70FCED670AC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8"/>
            <a:ext cx="22567004" cy="104368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0722 24 05 Műanyag-feldolgozó technikus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C87F830-D013-84D0-A784-7395AD632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68116"/>
              </p:ext>
            </p:extLst>
          </p:nvPr>
        </p:nvGraphicFramePr>
        <p:xfrm>
          <a:off x="1660812" y="2299912"/>
          <a:ext cx="20874068" cy="95060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1554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12251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36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9376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kiegészült: „Munkája során betartja a vonatkozó minőségbiztosítási, higiénés, munka-, tűz-, környezetvédelmi és biztonságtechnikai szabályokat.”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286356"/>
                  </a:ext>
                </a:extLst>
              </a:tr>
              <a:tr h="13978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projektfeladathoz kapcsolódó záródolgozat elkészítése és leadása a szakmai vizsga megkezdésének feltétele lett, a szakmai vizsga megkezdése előtt legalább 20 nappal. (korábban 30 nap volt előírva)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601836"/>
                  </a:ext>
                </a:extLst>
              </a:tr>
              <a:tr h="19018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új eleme: „Az igaz-hamis állítások eldöntésének kivételével minden feladat esetében minimum négy válaszlehetőség közül kell választani”.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értékelés során az egyes témakörökre adható pontszámok aránya „tól-ig” mértékben került meghatározásra.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8475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esetében több kisebb pontosításokra került sor: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0165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4168"/>
                  </a:ext>
                </a:extLst>
              </a:tr>
              <a:tr h="13340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779008"/>
                  </a:ext>
                </a:extLst>
              </a:tr>
              <a:tr h="13340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szabályokhoz – elsősorban jegyzeteket, vázlatokat érintő - pontosító kiegészítések kerültek. Előírásra került a számológép használata az interaktív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77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67523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EEFD5-3BF1-FBD7-A60D-BFC973835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CFEEAAE-05B7-C020-7C1F-42BE9E50C69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579534" y="1114230"/>
            <a:ext cx="22567004" cy="8098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4 0722 24 06 Papírgyártó és -feldolgozó, csomagolószer-gyártó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EF67378-3481-F391-CE85-E9976D2F39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556369"/>
              </p:ext>
            </p:extLst>
          </p:nvPr>
        </p:nvGraphicFramePr>
        <p:xfrm>
          <a:off x="1574108" y="2092960"/>
          <a:ext cx="21748564" cy="1008012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37949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7410615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96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7649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–feldolgozó, Csomagolószer-gyártó szakmairányok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42286356"/>
                  </a:ext>
                </a:extLst>
              </a:tr>
              <a:tr h="4394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kiegészült: „Munkája során betartja a vonatkozó minőségbiztosítási, higiénés, munka-, tűz-, környezetvédelmi és biztonságtechnikai szabályokat.”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104134"/>
                  </a:ext>
                </a:extLst>
              </a:tr>
              <a:tr h="8788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és a projektfeladat B) vizsgarészéhez kapcsolódó bemutató elkészítése és leadása a szakmai vizsga megkezdésének feltétele lett, a szakmai vizsga megkezdése előtt legalább 20 nappal. 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601836"/>
                  </a:ext>
                </a:extLst>
              </a:tr>
              <a:tr h="8788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új eleme: „Az igaz-hamis állítások eldöntésének kivételével minden feladat esetében minimum négy válaszlehetőség közül kell választani”.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5714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esetében egyes előírások áthelyezésre kerültek, tartalmi módosítás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5528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4168"/>
                  </a:ext>
                </a:extLst>
              </a:tr>
              <a:tr h="13137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779008"/>
                  </a:ext>
                </a:extLst>
              </a:tr>
              <a:tr h="9860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szabályokhoz – elsősorban jegyzeteket, vázlatokat érintő - pontosító kiegészítések kerültek. Előírásra került a számológép használata az interaktív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770360"/>
                  </a:ext>
                </a:extLst>
              </a:tr>
              <a:tr h="62005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noProof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Papírfeldolgozó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05022535"/>
                  </a:ext>
                </a:extLst>
              </a:tr>
              <a:tr h="601696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10.2 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kiegészült a „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minőségbiztosítási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, higiénés, munka-, tűz-, környezetvédelmi és biztonságtechnikai szabályok”-kal.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3670255"/>
                  </a:ext>
                </a:extLst>
              </a:tr>
              <a:tr h="99962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10.7 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elkészítése és leadása a szakmai vizsga megkezdésének feltétele lett, a szakmai vizsga megkezdése előtt legalább 20 nappal.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331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87509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36B52-4FD7-FB22-17D5-17DB04AEF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B4C5434-3D23-ADEE-460F-E67334F2578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5171" y="1274820"/>
            <a:ext cx="22567004" cy="13686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4 0722 24 07 Papírgyártó és -feldolgozó, csomagolószer-gyártó technikus 				</a:t>
            </a:r>
            <a:r>
              <a:rPr lang="hu-HU" b="1" dirty="0">
                <a:solidFill>
                  <a:srgbClr val="000000"/>
                </a:solidFill>
              </a:rPr>
              <a:t>	</a:t>
            </a:r>
            <a:r>
              <a:rPr lang="hu-HU" b="1" dirty="0"/>
              <a:t>		</a:t>
            </a:r>
            <a:endParaRPr lang="hu-HU" sz="72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BA5C3F2-C313-634C-ABD2-82C0FD884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24856"/>
              </p:ext>
            </p:extLst>
          </p:nvPr>
        </p:nvGraphicFramePr>
        <p:xfrm>
          <a:off x="1665172" y="3088641"/>
          <a:ext cx="20625868" cy="91566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14017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511851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235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9755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–feldolgozó, Csomagolószer-gyártó szakmairányok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42286356"/>
                  </a:ext>
                </a:extLst>
              </a:tr>
              <a:tr h="8132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kiegészült: „Munkája során betartja a vonatkozó minőségbiztosítási, higiénés, munka-, tűz-, környezetvédelmi és biztonságtechnikai szabályokat.”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200290"/>
                  </a:ext>
                </a:extLst>
              </a:tr>
              <a:tr h="7775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Csomagolószer-gyártó technikus szakmairányhoz rendelt foglalkozások közül törölve lett a „8144” számú foglalkozás.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669421"/>
                  </a:ext>
                </a:extLst>
              </a:tr>
              <a:tr h="8132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Pályaalkalmassági vizsgálat (szükséges) pontból törlésre került a „monotónia tűrés vizsgálat”. – ebben a pontban csak a vizsgálat előírásáról szükséges rendelkezni.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510585"/>
                  </a:ext>
                </a:extLst>
              </a:tr>
              <a:tr h="8511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portfólió, valamint a záródolgozat és a hozzá tartozó prezentáció elkészítése és leadása a szakmai vizsga megkezdésének feltétele lett, a szakmai vizsga megkezdése előtt legalább 20 nappal (Korábban 30 nap volt).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601836"/>
                  </a:ext>
                </a:extLst>
              </a:tr>
              <a:tr h="8916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új eleme: „Az igaz-hamis állítások eldöntésének kivételével minden feladat esetében minimum négy válaszlehetőség közül kell választani”.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12156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Projektfeladat esetében egyes előírások áthelyezésre kerültek, tartalmi módosítás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záródolgozat elkészítésére az utolsó félév áll a vizsgázó rendelkezésére.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6705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4168"/>
                  </a:ext>
                </a:extLst>
              </a:tr>
              <a:tr h="13103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779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55061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20DC3-8315-265B-CB2C-7DF3221FD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978209E-0876-C7C4-2545-542BE9CC9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4756" y="1327591"/>
            <a:ext cx="22567004" cy="867186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0711 24 08 Vegyész technikus </a:t>
            </a:r>
            <a:r>
              <a:rPr lang="hu-HU" b="1" dirty="0"/>
              <a:t>	</a:t>
            </a:r>
            <a:endParaRPr lang="hu-HU" sz="7200" b="1" i="0" u="none" strike="noStrike" dirty="0">
              <a:effectLst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6C4F10A-A001-841B-FFF9-5DEC4AE93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581142"/>
              </p:ext>
            </p:extLst>
          </p:nvPr>
        </p:nvGraphicFramePr>
        <p:xfrm>
          <a:off x="1720624" y="2194777"/>
          <a:ext cx="21327484" cy="101936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53961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7073523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071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93130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Általános laboráns, </a:t>
                      </a:r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Termelési folyamatirányító szakmairányok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27669421"/>
                  </a:ext>
                </a:extLst>
              </a:tr>
              <a:tr h="78939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FEOR munkakörök helyett a foglalkozások megnevezése kerültek feltüntetésre a táblázatban.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78365"/>
                  </a:ext>
                </a:extLst>
              </a:tr>
              <a:tr h="7948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Elsősorban az általános laboráns esetében a szakirányú oktatás eszközjegyzéke pontosításra,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510585"/>
                  </a:ext>
                </a:extLst>
              </a:tr>
              <a:tr h="16693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központi interaktív vizsgatevékenység leírásában fogalmi pontosításokra került sor. A programtanterv alapján történő feladat-összeállításra való utalás törlésre került.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központi interaktív vizsgatevékenység új eleme: „Az igaz-hamis állítások eldöntésének kivételével minden feladat esetében minimum négy válaszlehetőség közül kell választani”.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20847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Projektfeladat esetében egyes előírások áthelyezésre kerültek, tartalmi módosítás nélkül. 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tartalmi leírásba kisebb pontosítások, kiegészítések kerültek.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szakmai számítások nem elkülönülten, hanem az elvégzendő feladathoz kapcsolódóan kerültek meghatározásra.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A vizsgatevékenység időtartama 270 percről 250 percre csökkent. Az értékelési szempontok struktúrája-, így számszerű előírása is módosult.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6554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4168"/>
                  </a:ext>
                </a:extLst>
              </a:tr>
              <a:tr h="12807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779008"/>
                  </a:ext>
                </a:extLst>
              </a:tr>
              <a:tr h="12807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szabályokhoz – elsősorban jegyzeteket, vázlatokat érintő - pontosító kiegészítések kerültek. Előírásra került a számológép használata az interaktív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85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23043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F3D94-B2FF-388C-777D-F6D0EED9E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1B83EE-3349-C0F7-7357-BD985EA6774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816996" y="1323788"/>
            <a:ext cx="22567004" cy="68789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4 0711 24 09 Vegyipari rendszerkezelő </a:t>
            </a:r>
            <a:r>
              <a:rPr lang="hu-HU" b="1" dirty="0"/>
              <a:t>	</a:t>
            </a:r>
            <a:endParaRPr lang="hu-HU" sz="7200" b="1" i="0" u="none" strike="noStrike" dirty="0">
              <a:effectLst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DFA2633-8AA0-CAA3-3CA8-6A680147B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346610"/>
              </p:ext>
            </p:extLst>
          </p:nvPr>
        </p:nvGraphicFramePr>
        <p:xfrm>
          <a:off x="1839067" y="2204721"/>
          <a:ext cx="21305413" cy="108793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4955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7055855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302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8207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5.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szakirányú oktatás eszközjegyzékében kisebb pontosításokra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510585"/>
                  </a:ext>
                </a:extLst>
              </a:tr>
              <a:tr h="8998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elkészítése és leadása a szakmai vizsga megkezdésének feltétele lett, a szakmai vizsga megkezdése előtt legalább 20 nappal (korábban 30 nap volt).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791892"/>
                  </a:ext>
                </a:extLst>
              </a:tr>
              <a:tr h="23974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 központi interaktív vizsgatevékenység leírásában fogalmi pontosításokra, kiegészítésekre került sor.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Új előírás: „Az igaz-hamis állítások eldöntésének kivételével minden feladat esetében minimum négy válaszlehetőség közül kell választani”.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 „tól-ig” mértékben meghatározott értékelési arányok a feladattípusok helyett a tanulási eredményekhez illeszkednek.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 vizsgatevékenység súlyaránya 15%-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ról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20%-ra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203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 Projektfeladat esetében egyes előírások áthelyezésre kerültek, tartalmi módosítás nélkül. 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- A tartalmi leírásba kisebb pontosítások, kiegészítések kerültek, többek között a B) vizsgarészben az elvégzendő feladathoz kapcsolódó számításokkal (a számítások korábban önálló vizsgarész volt). Ennek megfelelően módosult a vizsgarészek időtartama és értékelési aránya.</a:t>
                      </a:r>
                    </a:p>
                    <a:p>
                      <a:pPr marL="457200" marR="0" lvl="0" indent="-45720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u-HU" sz="2700" noProof="0" dirty="0"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- a sikerességhez mindkét vizsgarész sikeres teljesítése szükséges.</a:t>
                      </a:r>
                    </a:p>
                    <a:p>
                      <a:pPr marL="457200" marR="0" lvl="0" indent="-45720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 súlyaránya 85%-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ról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80%-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ra</a:t>
                      </a:r>
                      <a:r>
                        <a:rPr lang="hu-HU" sz="2700">
                          <a:latin typeface="Franklin Gothic Book" panose="020B0503020102020204" pitchFamily="34" charset="0"/>
                        </a:rPr>
                        <a:t> csökkent.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8207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 kerültek a számológéppel és a függvénytáblával.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964168"/>
                  </a:ext>
                </a:extLst>
              </a:tr>
              <a:tr h="13224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779008"/>
                  </a:ext>
                </a:extLst>
              </a:tr>
              <a:tr h="13224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szabályokhoz – elsősorban jegyzeteket, vázlatokat érintő - pontosító kiegészítések kerültek. Előírásra került a számológép használata az interaktív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385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77854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41923"/>
            <a:ext cx="21071795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/>
            <a:endParaRPr lang="hu-HU" sz="3200" i="1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6436178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27187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7" y="1278936"/>
            <a:ext cx="20443439" cy="792879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827890"/>
              </p:ext>
            </p:extLst>
          </p:nvPr>
        </p:nvGraphicFramePr>
        <p:xfrm>
          <a:off x="1684517" y="2275015"/>
          <a:ext cx="21014964" cy="8989806"/>
        </p:xfrm>
        <a:graphic>
          <a:graphicData uri="http://schemas.openxmlformats.org/drawingml/2006/table">
            <a:tbl>
              <a:tblPr/>
              <a:tblGrid>
                <a:gridCol w="221332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62801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8322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23011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0364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329317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830929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368712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436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223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8701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Abroncsgyártó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Felépítő gép kezelő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8330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Gumiipari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6824450"/>
                  </a:ext>
                </a:extLst>
              </a:tr>
              <a:tr h="9996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Gyógyszerkészítmény-gyártó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294763"/>
                  </a:ext>
                </a:extLst>
              </a:tr>
              <a:tr h="10389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Műanyag-feldolgozó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1048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Műanyag-feldolgozó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282844"/>
                  </a:ext>
                </a:extLst>
              </a:tr>
              <a:tr h="11376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-feldolgozó, csomagolószer-gyártó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–feldolgozó, Csomagolószer-gyártó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 feldolgozó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891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7" y="1278936"/>
            <a:ext cx="20443439" cy="792879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63095"/>
              </p:ext>
            </p:extLst>
          </p:nvPr>
        </p:nvGraphicFramePr>
        <p:xfrm>
          <a:off x="1684517" y="2275015"/>
          <a:ext cx="21014964" cy="6726745"/>
        </p:xfrm>
        <a:graphic>
          <a:graphicData uri="http://schemas.openxmlformats.org/drawingml/2006/table">
            <a:tbl>
              <a:tblPr/>
              <a:tblGrid>
                <a:gridCol w="221332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62801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8322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23011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0364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009627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150619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368712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436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223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1899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-feldolgozó, csomagolószer-gyártó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-feldolgozó, Csomagolószer-gyártó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321944"/>
                  </a:ext>
                </a:extLst>
              </a:tr>
              <a:tr h="7085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Vegyész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Általános laboráns, 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Termelési folyamatirányító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1519328"/>
                  </a:ext>
                </a:extLst>
              </a:tr>
              <a:tr h="13491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Vegyipari rendszerkezelő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129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05459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352596"/>
              </p:ext>
            </p:extLst>
          </p:nvPr>
        </p:nvGraphicFramePr>
        <p:xfrm>
          <a:off x="1663526" y="2963333"/>
          <a:ext cx="21056948" cy="84779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82467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855186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239765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239765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239765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6951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695189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363991"/>
                  </a:ext>
                </a:extLst>
              </a:tr>
              <a:tr h="8950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Abroncsgyártó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518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Gumiipari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608912"/>
                  </a:ext>
                </a:extLst>
              </a:tr>
              <a:tr h="8359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Gyógyszerkészítmény-gyártó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7456383"/>
                  </a:ext>
                </a:extLst>
              </a:tr>
              <a:tr h="8034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Műanyag-feldolgozó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397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Műanyag-feldolgozó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-feldolgozó, csomagolószer-gyártó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2022.09.09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8359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Papírgyártó és -feldolgozó, csomagolószer-gyártó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2020.08.27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7219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Vegyész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6908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Vegyipari rendszerkezelő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9749948B-20F4-D5F4-30B3-397A53D2A65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pPr algn="just"/>
            <a:r>
              <a:rPr lang="hu-HU" b="1" dirty="0"/>
              <a:t>Képzési és kimeneti követelmények hatályba lépése</a:t>
            </a:r>
          </a:p>
          <a:p>
            <a:pPr algn="just"/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03875-3F63-FAD2-D26A-F977BA41B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510EE33-7E14-10B0-361C-CB6DF0F35C5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20" y="1256228"/>
            <a:ext cx="21132306" cy="668825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Vegyipar ágazati alapoktatás</a:t>
            </a:r>
            <a:endParaRPr lang="hu-HU" sz="72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3655C4B-8A68-6522-A0BE-777CC778E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5229"/>
              </p:ext>
            </p:extLst>
          </p:nvPr>
        </p:nvGraphicFramePr>
        <p:xfrm>
          <a:off x="1699671" y="2303465"/>
          <a:ext cx="20896169" cy="24107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99529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96640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69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8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8411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dirty="0">
                          <a:latin typeface="Franklin Gothic Book" panose="020B0503020102020204" pitchFamily="34" charset="0"/>
                        </a:rPr>
                        <a:t>7.5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40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400" dirty="0">
                          <a:latin typeface="Franklin Gothic Book" panose="020B0503020102020204" pitchFamily="34" charset="0"/>
                        </a:rPr>
                        <a:t>Több KKK esetében szerepeltek a sajátos nevelési igényű tanulókra vonatkozó előírások. Ezek egységesen törlésre kerültek.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400" dirty="0">
                          <a:latin typeface="Franklin Gothic Book" panose="020B0503020102020204" pitchFamily="34" charset="0"/>
                        </a:rPr>
                        <a:t>E tanulók esetében a 12/2020. (II. 7.) Korm. rendelet a szakképzésről szóló törvény végrehajtásáról (továbbiakban: Vhr.) 293-296. §-a részletesen rendelkezik az alapvizsga tekintetében az egyes vizsgatevékenységek jellegének megváltoztatásáról, illetve az időtartam növeléséről.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202458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DFB79-8453-A154-903D-DCAD3B529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A1ABB0F-61E2-2A56-0CD0-3AC9A3EDAB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8"/>
            <a:ext cx="22567004" cy="809639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0722 24 01 Abroncsgyártó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B2C7C96-5999-EA6F-A2FF-64E5941BE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793362"/>
              </p:ext>
            </p:extLst>
          </p:nvPr>
        </p:nvGraphicFramePr>
        <p:xfrm>
          <a:off x="1730938" y="2309707"/>
          <a:ext cx="20981245" cy="96747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5951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0529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6380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1296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projektfeladathoz kapcsolódó bemutató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15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6474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központi interaktív vizsgatevékenység leírása pontosításra került. Új előírás: „az igaz-hamis állítások eldöntésének kivételével minden feladat esetében minimum négy válaszlehetőség közül kell választani”.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Az értékelés során az egyes tanulási eredményekre adható pontszámok konkrét aránya helyett „tól-ig” értéket kell alkalmazni.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16474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korábbi 2 vizsgarész helyett 1 maradt: „Abroncsgyártás részfolyamatának bemutatása”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Így a vizsga időtartama 15 perc (a korábbi 30 perc helyett), és az értékelés is ennek megfelelően változott.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Egyes előírások a megfelelő alpontokhoz kerültek áthelyezésre, tartalmi változtatás nélkül.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8805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12377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8060414"/>
                  </a:ext>
                </a:extLst>
              </a:tr>
              <a:tr h="82371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Felépítő gép kezelő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36418806"/>
                  </a:ext>
                </a:extLst>
              </a:tr>
              <a:tr h="16474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betölthető munkakör meghatározásra került.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15 nappal.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91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67976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A048C-ED2E-E5B4-3309-D73B95D85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F8827A0-4F3B-9E18-E1A9-66ABF888CA3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1915" y="1256228"/>
            <a:ext cx="22567004" cy="821147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0722 24 02 Gumiipari technikus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AC2BA8E9-0DC7-045A-05EF-BBF4D82B9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36609"/>
              </p:ext>
            </p:extLst>
          </p:nvPr>
        </p:nvGraphicFramePr>
        <p:xfrm>
          <a:off x="1720910" y="2316480"/>
          <a:ext cx="20895250" cy="97255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6376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13887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924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6837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záródolgozat és a hozzá tartozó prezentáció elkészítése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20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6264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központi interaktív vizsgatevékenység leírása pontosításra került. Új előírás: „az igaz-hamis állítások eldöntésének kivételével minden feladat esetében minimum négy válaszlehetőség közül kell választani”.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25093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korábbi 2 vizsgarész helyett 1 maradt: „Gumiipari termék gyártásáról szóló záródolgozat készítése és bemutatása”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Így a vizsga időtartama 15 perc (a korábbi 30 perc helyett), és az értékelés is ennek megfelelően változott.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Egyes előírások a megfelelő alpontokhoz kerültek áthelyezésre, tartalmi változtatás nélkül.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2314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18820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Törlésre kerültek a jogszabályban már előírt bejegyzések az SNI tanulókra vonatkozóan (Vhr. 297. §), ill. az OSZTV eredményre vonatkozóan (Vhr. 264. § (2) bekezdés).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8060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0851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6395</TotalTime>
  <Words>2765</Words>
  <Application>Microsoft Office PowerPoint</Application>
  <PresentationFormat>Egyéni</PresentationFormat>
  <Paragraphs>373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3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426</cp:revision>
  <dcterms:modified xsi:type="dcterms:W3CDTF">2024-07-01T06:24:29Z</dcterms:modified>
</cp:coreProperties>
</file>