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12"/>
  </p:notesMasterIdLst>
  <p:handoutMasterIdLst>
    <p:handoutMasterId r:id="rId13"/>
  </p:handoutMasterIdLst>
  <p:sldIdLst>
    <p:sldId id="459" r:id="rId2"/>
    <p:sldId id="466" r:id="rId3"/>
    <p:sldId id="467" r:id="rId4"/>
    <p:sldId id="449" r:id="rId5"/>
    <p:sldId id="453" r:id="rId6"/>
    <p:sldId id="456" r:id="rId7"/>
    <p:sldId id="457" r:id="rId8"/>
    <p:sldId id="451" r:id="rId9"/>
    <p:sldId id="458" r:id="rId10"/>
    <p:sldId id="447" r:id="rId11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4F4"/>
    <a:srgbClr val="12274D"/>
    <a:srgbClr val="FFFFFF"/>
    <a:srgbClr val="3C4D6C"/>
    <a:srgbClr val="DE095C"/>
    <a:srgbClr val="8FF0C7"/>
    <a:srgbClr val="FFE4B5"/>
    <a:srgbClr val="D5E9FA"/>
    <a:srgbClr val="09DE84"/>
    <a:srgbClr val="FFC5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54" autoAdjust="0"/>
    <p:restoredTop sz="95226" autoAdjust="0"/>
  </p:normalViewPr>
  <p:slideViewPr>
    <p:cSldViewPr snapToGrid="0" snapToObjects="1" showGuides="1">
      <p:cViewPr varScale="1">
        <p:scale>
          <a:sx n="55" d="100"/>
          <a:sy n="55" d="100"/>
        </p:scale>
        <p:origin x="22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7/15/2025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</a:t>
            </a:r>
          </a:p>
          <a:p>
            <a:r>
              <a:rPr lang="hu-HU" dirty="0"/>
              <a:t>Rendészet és közszolgálat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986717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2772625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 dirty="0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 Rendészet és közszolgálat ágazathoz tartozó szakmák képzési és kimeneti követelményei 2023.11.21.-én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261315840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454755"/>
            <a:ext cx="21799707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405309638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89921"/>
            <a:ext cx="20443439" cy="725145"/>
          </a:xfrm>
        </p:spPr>
        <p:txBody>
          <a:bodyPr/>
          <a:lstStyle/>
          <a:p>
            <a:r>
              <a:rPr lang="hu-HU" b="1" dirty="0"/>
              <a:t>Az ágazat szakmái, szakmairányai, részszakmái: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0472215"/>
              </p:ext>
            </p:extLst>
          </p:nvPr>
        </p:nvGraphicFramePr>
        <p:xfrm>
          <a:off x="1637778" y="2430644"/>
          <a:ext cx="20443438" cy="6602443"/>
        </p:xfrm>
        <a:graphic>
          <a:graphicData uri="http://schemas.openxmlformats.org/drawingml/2006/table">
            <a:tbl>
              <a:tblPr/>
              <a:tblGrid>
                <a:gridCol w="2153133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493103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2221129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2357114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949152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2583760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2901064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784983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45479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0645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12022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Rendészet és közszolgálat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1032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Közszolgálati technikus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 Közigazgatási ügyintéző, Rendészeti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12022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Rendészet és közszolgálat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Rendészeti őr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4795446"/>
                  </a:ext>
                </a:extLst>
              </a:tr>
              <a:tr h="12022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Rendészet és közszolgálat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Rendőr tiszthelyettes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Bűnügyi, Határrendészeti, Közlekedési, Közrendvédelmi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581326"/>
                  </a:ext>
                </a:extLst>
              </a:tr>
            </a:tbl>
          </a:graphicData>
        </a:graphic>
      </p:graphicFrame>
      <p:sp>
        <p:nvSpPr>
          <p:cNvPr id="4" name="Szöveg helye 1">
            <a:extLst>
              <a:ext uri="{FF2B5EF4-FFF2-40B4-BE49-F238E27FC236}">
                <a16:creationId xmlns:a16="http://schemas.microsoft.com/office/drawing/2014/main" id="{8465AD71-BCC4-08E5-3ED2-11B80FE825D9}"/>
              </a:ext>
            </a:extLst>
          </p:cNvPr>
          <p:cNvSpPr txBox="1">
            <a:spLocks/>
          </p:cNvSpPr>
          <p:nvPr/>
        </p:nvSpPr>
        <p:spPr>
          <a:xfrm>
            <a:off x="1663526" y="10080997"/>
            <a:ext cx="20443439" cy="240871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  <a:lvl2pPr marL="9144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8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2pPr>
            <a:lvl3pPr marL="18288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3pPr>
            <a:lvl4pPr marL="27432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4pPr>
            <a:lvl5pPr marL="3657600" indent="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hu-HU" sz="2700" dirty="0">
              <a:solidFill>
                <a:srgbClr val="FF0000"/>
              </a:solidFill>
            </a:endParaRPr>
          </a:p>
          <a:p>
            <a:r>
              <a:rPr lang="hu-HU" sz="2700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70340"/>
              </p:ext>
            </p:extLst>
          </p:nvPr>
        </p:nvGraphicFramePr>
        <p:xfrm>
          <a:off x="1663526" y="3183466"/>
          <a:ext cx="20586874" cy="413173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066714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3698240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3556000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3759200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2824480">
                  <a:extLst>
                    <a:ext uri="{9D8B030D-6E8A-4147-A177-3AD203B41FA5}">
                      <a16:colId xmlns:a16="http://schemas.microsoft.com/office/drawing/2014/main" val="2648692765"/>
                    </a:ext>
                  </a:extLst>
                </a:gridCol>
                <a:gridCol w="2682240">
                  <a:extLst>
                    <a:ext uri="{9D8B030D-6E8A-4147-A177-3AD203B41FA5}">
                      <a16:colId xmlns:a16="http://schemas.microsoft.com/office/drawing/2014/main" val="2326569043"/>
                    </a:ext>
                  </a:extLst>
                </a:gridCol>
              </a:tblGrid>
              <a:tr h="99620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996202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5.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6467668"/>
                  </a:ext>
                </a:extLst>
              </a:tr>
              <a:tr h="71311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Közszolgálati technikus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2020.05.13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2023.05.02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2025.07.10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71311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Rendészeti őr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2020.04.28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  <a:tr h="71311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Rendőr tiszthelyettes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2020.04.28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kern="1200" dirty="0">
                          <a:solidFill>
                            <a:schemeClr val="tx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2023.05.02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976703"/>
                  </a:ext>
                </a:extLst>
              </a:tr>
            </a:tbl>
          </a:graphicData>
        </a:graphic>
      </p:graphicFrame>
      <p:sp>
        <p:nvSpPr>
          <p:cNvPr id="8" name="Szövegdoboz 7">
            <a:extLst>
              <a:ext uri="{FF2B5EF4-FFF2-40B4-BE49-F238E27FC236}">
                <a16:creationId xmlns:a16="http://schemas.microsoft.com/office/drawing/2014/main" id="{D16A34A8-3DEA-051B-0DB4-C49EA3984459}"/>
              </a:ext>
            </a:extLst>
          </p:cNvPr>
          <p:cNvSpPr txBox="1"/>
          <p:nvPr/>
        </p:nvSpPr>
        <p:spPr>
          <a:xfrm>
            <a:off x="1591808" y="1290672"/>
            <a:ext cx="20586873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6000" b="1" dirty="0">
                <a:latin typeface="Franklin Gothic Book" panose="020B0503020102020204" pitchFamily="34" charset="0"/>
              </a:rPr>
              <a:t>Képzési és kimeneti követelmények hatályba lépése</a:t>
            </a:r>
          </a:p>
          <a:p>
            <a:r>
              <a:rPr lang="hu-HU" sz="4000" dirty="0">
                <a:latin typeface="Franklin Gothic Book" panose="020B0503020102020204" pitchFamily="34" charset="0"/>
              </a:rPr>
              <a:t>A változáskövetés alapja a </a:t>
            </a:r>
            <a:r>
              <a:rPr lang="hu-HU" sz="4000" dirty="0">
                <a:solidFill>
                  <a:srgbClr val="FF0000"/>
                </a:solidFill>
                <a:latin typeface="Franklin Gothic Book" panose="020B0503020102020204" pitchFamily="34" charset="0"/>
              </a:rPr>
              <a:t>2022.09.12-én </a:t>
            </a:r>
            <a:r>
              <a:rPr lang="hu-HU" sz="4000" dirty="0">
                <a:latin typeface="Franklin Gothic Book" panose="020B0503020102020204" pitchFamily="34" charset="0"/>
              </a:rPr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B7A1DC92-438C-0857-1EB7-A291842CC3E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4216" y="1236093"/>
            <a:ext cx="20443439" cy="742079"/>
          </a:xfrm>
        </p:spPr>
        <p:txBody>
          <a:bodyPr/>
          <a:lstStyle/>
          <a:p>
            <a:r>
              <a:rPr lang="hu-HU" b="1" dirty="0"/>
              <a:t>A Rendészet és közszolgálat ágazati alapoktatás változásai</a:t>
            </a:r>
          </a:p>
          <a:p>
            <a:pPr algn="ctr"/>
            <a:endParaRPr lang="hu-HU" dirty="0"/>
          </a:p>
        </p:txBody>
      </p:sp>
      <p:graphicFrame>
        <p:nvGraphicFramePr>
          <p:cNvPr id="3" name="Táblázat 2">
            <a:extLst>
              <a:ext uri="{FF2B5EF4-FFF2-40B4-BE49-F238E27FC236}">
                <a16:creationId xmlns:a16="http://schemas.microsoft.com/office/drawing/2014/main" id="{268FFF24-6EAE-D21E-803F-9A64877789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158544"/>
              </p:ext>
            </p:extLst>
          </p:nvPr>
        </p:nvGraphicFramePr>
        <p:xfrm>
          <a:off x="1681240" y="2517139"/>
          <a:ext cx="20851615" cy="246518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46443">
                  <a:extLst>
                    <a:ext uri="{9D8B030D-6E8A-4147-A177-3AD203B41FA5}">
                      <a16:colId xmlns:a16="http://schemas.microsoft.com/office/drawing/2014/main" val="3453822704"/>
                    </a:ext>
                  </a:extLst>
                </a:gridCol>
                <a:gridCol w="16105172">
                  <a:extLst>
                    <a:ext uri="{9D8B030D-6E8A-4147-A177-3AD203B41FA5}">
                      <a16:colId xmlns:a16="http://schemas.microsoft.com/office/drawing/2014/main" val="1132790068"/>
                    </a:ext>
                  </a:extLst>
                </a:gridCol>
              </a:tblGrid>
              <a:tr h="6313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7440435"/>
                  </a:ext>
                </a:extLst>
              </a:tr>
              <a:tr h="9155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ágazati alapoktatás követelményeiben pontosításokra, apróbb kiegészítésekre került sor.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5167775"/>
                  </a:ext>
                </a:extLst>
              </a:tr>
              <a:tr h="9183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Az ágazati alapvizsgán a gyakorlati vizsgatevékenység C) pontjában (Fizikai felmérés) szereplő előírások módosultak, ezzel párhuzamosan a vizsgarészek értékelése is megváltozott.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46380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00522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B7A1DC92-438C-0857-1EB7-A291842CC3E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38304" y="1246253"/>
            <a:ext cx="20443439" cy="1514617"/>
          </a:xfrm>
        </p:spPr>
        <p:txBody>
          <a:bodyPr/>
          <a:lstStyle/>
          <a:p>
            <a:pPr marL="0" marR="0" lvl="0" indent="0" defTabSz="8255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Helvetica Neue"/>
              </a:rPr>
              <a:t>5 1032 18 01 Közszolgálati technikus</a:t>
            </a:r>
            <a:endParaRPr kumimoji="0" lang="hu-HU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sym typeface="Helvetica Neue"/>
            </a:endParaRPr>
          </a:p>
          <a:p>
            <a:pPr marL="0" marR="0" lvl="0" indent="0" defTabSz="8255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4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sym typeface="Helvetica Neue"/>
              </a:rPr>
              <a:t> </a:t>
            </a:r>
            <a:endParaRPr lang="hu-HU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BA6A8C40-5CA9-26F7-2F77-85ED51F3DC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292005"/>
              </p:ext>
            </p:extLst>
          </p:nvPr>
        </p:nvGraphicFramePr>
        <p:xfrm>
          <a:off x="1638304" y="2251117"/>
          <a:ext cx="20367737" cy="741347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39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550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918322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Közigazgatási ügyintéző-; Rendészeti technikus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hu-H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sym typeface="Helvetica Neue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151936550"/>
                  </a:ext>
                </a:extLst>
              </a:tr>
              <a:tr h="687225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2.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munkaterület leírásában kisebb pontosítások történtek.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9397349"/>
                  </a:ext>
                </a:extLst>
              </a:tr>
              <a:tr h="90758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szakmairányok közös követelményeiben, valamint a szakmairányok saját követelményeiben kisebb pontosítások történtek.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957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központi interaktív vizsgatevékenység leírásában pontosításokra került sor.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vizsgarészek önálló sikerkritériuma és időtartama megszűnt. A feladatokból egybefüggő feladatsor készítése került előírásra – az eredményesség 40%-a 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teljes feladatsorra vonatkozik (2023.05.02.)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5683011"/>
                  </a:ext>
                </a:extLst>
              </a:tr>
              <a:tr h="6957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Projektfeladat: A portfólió lehetséges elemei közé bekerült a „B” kategóriás vezetői engedély megszerzése (12/2020. (II. 7.) Korm. rendelet a szakképzésről szóló törvény végrehajtásáról (továbbiakban: Vhr.) 6.§ (1)).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B)  vizsgarészben meghatározott komplex feladat leírása és értékelési szempontjai pontosításra kerültek.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szituációs feladat végrehajtására 20 perc helyett 30 perc került előírásra.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74225"/>
                  </a:ext>
                </a:extLst>
              </a:tr>
              <a:tr h="41529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8.5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szituációs feladathoz előírt minimálisan biztosítandó segítők száma kettő helyett egy fő.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14953"/>
                  </a:ext>
                </a:extLst>
              </a:tr>
              <a:tr h="41529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szakma azonosító száma </a:t>
                      </a:r>
                      <a:r>
                        <a:rPr kumimoji="0" lang="nb-NO" sz="2700" b="0" i="0" u="none" strike="sng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5 0413 18 01 </a:t>
                      </a:r>
                      <a:r>
                        <a:rPr kumimoji="0" lang="nb-NO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helyett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 1032 18 01 (2025.07.10.)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706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088924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42068"/>
            <a:ext cx="20443439" cy="831201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4 1032 18 02 Rendészeti őr</a:t>
            </a:r>
            <a:endParaRPr lang="hu-HU" b="1" dirty="0"/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45C5C15C-84BE-6ABD-5B09-450D8A6F61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197106"/>
              </p:ext>
            </p:extLst>
          </p:nvPr>
        </p:nvGraphicFramePr>
        <p:xfrm>
          <a:off x="1663526" y="2396789"/>
          <a:ext cx="20830714" cy="796641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41685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089029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2504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95233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Az ágazati alapoktatás követelményeiben pontosításokra, apróbb kiegészítésekre került sor.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9397349"/>
                  </a:ext>
                </a:extLst>
              </a:tr>
              <a:tr h="94119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  <a:sym typeface="Helvetica Neue"/>
                        </a:rPr>
                        <a:t>A szakirányú oktatás követelményeiben pontosításokra, apróbb kiegészítésekre került sor.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137050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Az ágazati alapvizsgán a gyakorlati vizsgatevékenység C) pontjában (Fizikai felmérés) szereplő előírások módosultak, ezzel párhuzamosan a vizsgarészek értékelése is megváltozott.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6516486"/>
                  </a:ext>
                </a:extLst>
              </a:tr>
              <a:tr h="13773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központi interaktív vizsgatevékenység leírásában pontosításokra került sor.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vizsgatevékenység időtartama 90 perc helyett 60 perc, súlyaránya a szakmai vizsgán 20% helyett 40%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5683011"/>
                  </a:ext>
                </a:extLst>
              </a:tr>
              <a:tr h="132756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Projektfeladat: A szituációs helyzetgyakorlat leírása és értékelési szempontjai pontosításra kerültek.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szituációs feladat végrehajtására 10 perc helyett 20 perc került előírásra.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projektfeladat vizsgatevékenység aránya a szakmai vizsgán belül 80%-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ról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60%-</a:t>
                      </a:r>
                      <a:r>
                        <a:rPr kumimoji="0" lang="hu-HU" sz="2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ra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74225"/>
                  </a:ext>
                </a:extLst>
              </a:tr>
              <a:tr h="11723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szituációs feladathoz előírt minimálisan biztosítandó segítők száma kettő helyett egy fő.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149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15407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19698"/>
            <a:ext cx="20443439" cy="1931502"/>
          </a:xfrm>
        </p:spPr>
        <p:txBody>
          <a:bodyPr/>
          <a:lstStyle/>
          <a:p>
            <a:pPr marL="0" marR="0" lvl="0" indent="0" defTabSz="8255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sym typeface="Helvetica Neue"/>
              </a:rPr>
              <a:t>5 1032 18 03 Rendőr tiszthelyettes </a:t>
            </a:r>
          </a:p>
          <a:p>
            <a:pPr marL="0" marR="0" lvl="0" indent="0" defTabSz="8255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sym typeface="Helvetica Neue"/>
              </a:rPr>
              <a:t>Rendészet és közszolgálat (rendőri) alapoktatás</a:t>
            </a:r>
          </a:p>
          <a:p>
            <a:pPr marL="0" marR="0" lvl="0" indent="0" defTabSz="8255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4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  <a:sym typeface="Helvetica Neue"/>
            </a:endParaRP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45C5C15C-84BE-6ABD-5B09-450D8A6F61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845993"/>
              </p:ext>
            </p:extLst>
          </p:nvPr>
        </p:nvGraphicFramePr>
        <p:xfrm>
          <a:off x="1663526" y="3499179"/>
          <a:ext cx="20367737" cy="522524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39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550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918322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Bűnügyi-; Határrendészeti-; Közlekedési-; Közrendvédelmi szakmairányok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sym typeface="Helvetica Neue"/>
                      </a:endParaRP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5099231"/>
                  </a:ext>
                </a:extLst>
              </a:tr>
              <a:tr h="9183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A szakmairányok keretében ellátható legjellemzőbb foglalkozás, tevékenység, valamint a munkaterület leírása pontban kisebb pontosítások szerepelnek.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9397349"/>
                  </a:ext>
                </a:extLst>
              </a:tr>
              <a:tr h="6957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központi interaktív vizsgatevékenység vizsgarészeinek önálló sikerkritériuma és időtartama megszűnt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2023.05.02)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portfólió leadása kötelező 10 nappal a vizsga megkezdése előtt (vizsgára bocsátási feltétel).</a:t>
                      </a:r>
                      <a:endParaRPr kumimoji="0" lang="hu-HU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5683011"/>
                  </a:ext>
                </a:extLst>
              </a:tr>
              <a:tr h="6957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Projektfeladat: egyes előírások áthelyezésre kerültek, tartalmi módosítások nélkül.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74225"/>
                  </a:ext>
                </a:extLst>
              </a:tr>
              <a:tr h="69574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A szituációs feladathoz előírt minimálisan biztosítandó segítők száma kettő helyett egy fő.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149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884252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4466</TotalTime>
  <Words>1014</Words>
  <Application>Microsoft Office PowerPoint</Application>
  <PresentationFormat>Egyéni</PresentationFormat>
  <Paragraphs>156</Paragraphs>
  <Slides>10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10</vt:i4>
      </vt:variant>
    </vt:vector>
  </HeadingPairs>
  <TitlesOfParts>
    <vt:vector size="17" baseType="lpstr">
      <vt:lpstr>Arial</vt:lpstr>
      <vt:lpstr>Courier New</vt:lpstr>
      <vt:lpstr>Franklin Gothic Book</vt:lpstr>
      <vt:lpstr>Helvetica Neue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Kállai Rudolf</cp:lastModifiedBy>
  <cp:revision>372</cp:revision>
  <dcterms:modified xsi:type="dcterms:W3CDTF">2025-07-15T08:35:55Z</dcterms:modified>
</cp:coreProperties>
</file>