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17"/>
  </p:notesMasterIdLst>
  <p:handoutMasterIdLst>
    <p:handoutMasterId r:id="rId18"/>
  </p:handoutMasterIdLst>
  <p:sldIdLst>
    <p:sldId id="464" r:id="rId2"/>
    <p:sldId id="466" r:id="rId3"/>
    <p:sldId id="467" r:id="rId4"/>
    <p:sldId id="449" r:id="rId5"/>
    <p:sldId id="468" r:id="rId6"/>
    <p:sldId id="469" r:id="rId7"/>
    <p:sldId id="453" r:id="rId8"/>
    <p:sldId id="456" r:id="rId9"/>
    <p:sldId id="457" r:id="rId10"/>
    <p:sldId id="458" r:id="rId11"/>
    <p:sldId id="459" r:id="rId12"/>
    <p:sldId id="460" r:id="rId13"/>
    <p:sldId id="461" r:id="rId14"/>
    <p:sldId id="463" r:id="rId15"/>
    <p:sldId id="480" r:id="rId16"/>
  </p:sldIdLst>
  <p:sldSz cx="24384000" cy="13716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4F4"/>
    <a:srgbClr val="12274D"/>
    <a:srgbClr val="DE095C"/>
    <a:srgbClr val="FFC55D"/>
    <a:srgbClr val="FFD489"/>
    <a:srgbClr val="09DE84"/>
    <a:srgbClr val="FFE4B5"/>
    <a:srgbClr val="D5E9FA"/>
    <a:srgbClr val="929CAD"/>
    <a:srgbClr val="F29D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54" autoAdjust="0"/>
    <p:restoredTop sz="93792" autoAdjust="0"/>
  </p:normalViewPr>
  <p:slideViewPr>
    <p:cSldViewPr snapToGrid="0" snapToObjects="1" showGuides="1">
      <p:cViewPr varScale="1">
        <p:scale>
          <a:sx n="54" d="100"/>
          <a:sy n="54" d="100"/>
        </p:scale>
        <p:origin x="3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7/1/2024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4066065"/>
            <a:ext cx="19828933" cy="1235072"/>
          </a:xfrm>
        </p:spPr>
        <p:txBody>
          <a:bodyPr/>
          <a:lstStyle/>
          <a:p>
            <a:r>
              <a:rPr lang="hu-HU" dirty="0"/>
              <a:t>Módosítások a</a:t>
            </a:r>
          </a:p>
          <a:p>
            <a:r>
              <a:rPr lang="hu-HU" dirty="0"/>
              <a:t>Honvédelem ágazat szakmáinak képzési és kimeneti követelményeiben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24C4558A-6584-E320-3579-0535E2FD7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82" y="9817507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131248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3824765"/>
              </p:ext>
            </p:extLst>
          </p:nvPr>
        </p:nvGraphicFramePr>
        <p:xfrm>
          <a:off x="1633479" y="2443400"/>
          <a:ext cx="21056949" cy="376950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48601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16208348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</a:tblGrid>
              <a:tr h="81775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147587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projektfeladat vizsgatevékenység „B” vizsgarészének címe pontosításra került: „Fegyverjavítás – gyakorlati vizsgafeladat” helyett „Fegyverjavítás a gyakorlatban”.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6024012"/>
                  </a:ext>
                </a:extLst>
              </a:tr>
              <a:tr h="147587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 projektfeladat vizsgatevékenység vizsgarészek értékelésének a szempontjai kiegészültek a következő mondattal: „A fenti szempontok 1-5 közötti pontszámmal értékelendők.”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1521120"/>
                  </a:ext>
                </a:extLst>
              </a:tr>
            </a:tbl>
          </a:graphicData>
        </a:graphic>
      </p:graphicFrame>
      <p:sp>
        <p:nvSpPr>
          <p:cNvPr id="7" name="Szöveg helye 1">
            <a:extLst>
              <a:ext uri="{FF2B5EF4-FFF2-40B4-BE49-F238E27FC236}">
                <a16:creationId xmlns:a16="http://schemas.microsoft.com/office/drawing/2014/main" id="{B4EDBA55-E6CB-7F01-EFF2-E4B818F0212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29355"/>
            <a:ext cx="20443439" cy="1233465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5 1031 11 02 Fegyverműszerész technikus</a:t>
            </a:r>
            <a:endParaRPr lang="hu-HU" b="1" i="0" u="none" strike="noStrike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39312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146863"/>
              </p:ext>
            </p:extLst>
          </p:nvPr>
        </p:nvGraphicFramePr>
        <p:xfrm>
          <a:off x="1663525" y="2455412"/>
          <a:ext cx="21056949" cy="665621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127675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16929274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</a:tblGrid>
              <a:tr h="81775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147587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1.9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Szakmai oktatás (ágazati alapoktatás és szakirányú oktatás együttes) foglalkozásainak száma (egybefüggő szakmai gyakorlat nélkül)</a:t>
                      </a:r>
                    </a:p>
                    <a:p>
                      <a:pPr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Felnőttképzési jogviszonyban: „az 1.9.1 pont alapján az adott iskola szakmai programjában felnőttképzési jogviszonyban folyó oktatásra meghatározott foglalkozásszám, amelynek 1/6-a kötelezően ágazati alapoktatásra fordítandó.”</a:t>
                      </a:r>
                    </a:p>
                    <a:p>
                      <a:pPr algn="just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 szakmai oktatás hosszabb időtartama (Tanulói jogviszonyban: 6 év/Kizárólag szakmai vizsgára történő felkészítésben: 3 év) miatt módosult a többi szakma esetében előírt ¼ érték. (2024.04.18.)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1087740"/>
                  </a:ext>
                </a:extLst>
              </a:tr>
              <a:tr h="147587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projektfeladat vizsgatevékenység „B” és „C” vizsgarészeinek címe pontosításra került:</a:t>
                      </a:r>
                    </a:p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„Fegyverjavítási – gyakorlati” helyett „Fegyverjavítás a gyakorlatban” ill.</a:t>
                      </a:r>
                    </a:p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„Fegyveroptikajavítás – gyakorlati” helyett „Fegyveroptika-javítás a gyakorlatban”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1896895"/>
                  </a:ext>
                </a:extLst>
              </a:tr>
              <a:tr h="147587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 projektfeladat vizsgatevékenység vizsgarészek értékelésének a szempontjai kiegészültek a következő mondattal: „A fenti szempontok 1-5 közötti pontszámmal értékelendők.”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1521120"/>
                  </a:ext>
                </a:extLst>
              </a:tr>
            </a:tbl>
          </a:graphicData>
        </a:graphic>
      </p:graphicFrame>
      <p:sp>
        <p:nvSpPr>
          <p:cNvPr id="7" name="Szöveg helye 1">
            <a:extLst>
              <a:ext uri="{FF2B5EF4-FFF2-40B4-BE49-F238E27FC236}">
                <a16:creationId xmlns:a16="http://schemas.microsoft.com/office/drawing/2014/main" id="{B4EDBA55-E6CB-7F01-EFF2-E4B818F0212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29356"/>
            <a:ext cx="20443439" cy="763214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5 1031 11 03 Fegyveroptikai szaktechnikus</a:t>
            </a:r>
            <a:endParaRPr lang="hu-HU" b="1" i="0" u="none" strike="noStrike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56314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748048"/>
              </p:ext>
            </p:extLst>
          </p:nvPr>
        </p:nvGraphicFramePr>
        <p:xfrm>
          <a:off x="1681132" y="2510119"/>
          <a:ext cx="21056949" cy="821868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500468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101600">
                  <a:extLst>
                    <a:ext uri="{9D8B030D-6E8A-4147-A177-3AD203B41FA5}">
                      <a16:colId xmlns:a16="http://schemas.microsoft.com/office/drawing/2014/main" val="2988860197"/>
                    </a:ext>
                  </a:extLst>
                </a:gridCol>
                <a:gridCol w="17454881">
                  <a:extLst>
                    <a:ext uri="{9D8B030D-6E8A-4147-A177-3AD203B41FA5}">
                      <a16:colId xmlns:a16="http://schemas.microsoft.com/office/drawing/2014/main" val="399704571"/>
                    </a:ext>
                  </a:extLst>
                </a:gridCol>
              </a:tblGrid>
              <a:tr h="81775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147587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 szakmai vizsgára bocsátás feltételei kiegészítésre kerültek a dőlt betűs résszel: ECDL START vizsga és „B” kategóriás gépjárművezetői engedély megléte szükséges, </a:t>
                      </a:r>
                      <a:r>
                        <a:rPr lang="hu-HU" sz="2700" b="0" i="1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amennyiben a Magyar Honvédség finanszírozta és biztosította a képzéseken történő részvételt. Ellenkező esetben a képző intézmény igazolást állít ki, amely alapján a szakmai vizsgán részt vehet a vizsgázó.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1521120"/>
                  </a:ext>
                </a:extLst>
              </a:tr>
              <a:tr h="79494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Meghatározásra kerültek a vizsgán használható segédeszközök és egyéb dokumentumok.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7950899"/>
                  </a:ext>
                </a:extLst>
              </a:tr>
              <a:tr h="863065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Híradó szakmairány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182988"/>
                  </a:ext>
                </a:extLst>
              </a:tr>
              <a:tr h="79494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hu-HU" sz="2700" b="0" i="0" dirty="0">
                          <a:effectLst/>
                          <a:latin typeface="Franklin Gothic Book" panose="020B0503020102020204" pitchFamily="34" charset="0"/>
                          <a:ea typeface="Garamond" panose="02020404030301010803" pitchFamily="18" charset="0"/>
                          <a:cs typeface="Garamond" panose="02020404030301010803" pitchFamily="18" charset="0"/>
                        </a:rPr>
                        <a:t>Központi interaktív vizsgatevékenység: a feladattípusok kiegészítésre kerültek a feleletkiegészítős kérdésekkel.</a:t>
                      </a:r>
                      <a:endParaRPr lang="hu-HU" dirty="0"/>
                    </a:p>
                  </a:txBody>
                  <a:tcPr marL="6350" marR="6350" marT="635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1596541"/>
                  </a:ext>
                </a:extLst>
              </a:tr>
              <a:tr h="794945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Parancsnok, ABV védelmi szakmairány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1398759"/>
                  </a:ext>
                </a:extLst>
              </a:tr>
              <a:tr h="79494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8.75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hu-HU" sz="2700" b="0" i="0" dirty="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</a:rPr>
                        <a:t>Projektfeladat : Az eddigi vizsgatevékenység megtartása mellett három vizsgarész került kialakításra, hozzárendelt időtartamokkal.</a:t>
                      </a:r>
                      <a:endParaRPr lang="hu-HU" dirty="0"/>
                    </a:p>
                  </a:txBody>
                  <a:tcPr marL="6350" marR="6350" marT="635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277275"/>
                  </a:ext>
                </a:extLst>
              </a:tr>
              <a:tr h="794945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Parancsnok, Légvédelmi rakéta és tüzér szakmairány</a:t>
                      </a:r>
                    </a:p>
                    <a:p>
                      <a:pPr algn="ctr" font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Speciális felderítő, Rádióelektronikai felderítő szakmairány </a:t>
                      </a:r>
                    </a:p>
                  </a:txBody>
                  <a:tcPr marL="6350" marR="6350" marT="635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8450508"/>
                  </a:ext>
                </a:extLst>
              </a:tr>
              <a:tr h="79494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8.84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8.111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2700" b="0" i="0" dirty="0">
                          <a:effectLst/>
                          <a:latin typeface="Franklin Gothic Book" panose="020B0503020102020204" pitchFamily="34" charset="0"/>
                          <a:ea typeface="Garamond" panose="02020404030301010803" pitchFamily="18" charset="0"/>
                          <a:cs typeface="Garamond" panose="02020404030301010803" pitchFamily="18" charset="0"/>
                        </a:rPr>
                        <a:t>A projektfeladat kiegészítésre került az értékelésben már </a:t>
                      </a:r>
                      <a:r>
                        <a:rPr lang="hu-HU" sz="2700" b="0" i="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Garamond" panose="02020404030301010803" pitchFamily="18" charset="0"/>
                          <a:cs typeface="Garamond" panose="02020404030301010803" pitchFamily="18" charset="0"/>
                        </a:rPr>
                        <a:t>szereplő </a:t>
                      </a:r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rajzos és számítási feladatokkal.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5428888"/>
                  </a:ext>
                </a:extLst>
              </a:tr>
            </a:tbl>
          </a:graphicData>
        </a:graphic>
      </p:graphicFrame>
      <p:sp>
        <p:nvSpPr>
          <p:cNvPr id="7" name="Szöveg helye 1">
            <a:extLst>
              <a:ext uri="{FF2B5EF4-FFF2-40B4-BE49-F238E27FC236}">
                <a16:creationId xmlns:a16="http://schemas.microsoft.com/office/drawing/2014/main" id="{B4EDBA55-E6CB-7F01-EFF2-E4B818F0212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1132" y="1388099"/>
            <a:ext cx="20443439" cy="733612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5 1031 11 04 Honvéd altiszt</a:t>
            </a:r>
            <a:endParaRPr lang="hu-HU" b="1" i="0" u="none" strike="noStrike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41299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0701008"/>
              </p:ext>
            </p:extLst>
          </p:nvPr>
        </p:nvGraphicFramePr>
        <p:xfrm>
          <a:off x="1663525" y="2202768"/>
          <a:ext cx="21056949" cy="316171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233595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2661920">
                  <a:extLst>
                    <a:ext uri="{9D8B030D-6E8A-4147-A177-3AD203B41FA5}">
                      <a16:colId xmlns:a16="http://schemas.microsoft.com/office/drawing/2014/main" val="3238625726"/>
                    </a:ext>
                  </a:extLst>
                </a:gridCol>
                <a:gridCol w="15161434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</a:tblGrid>
              <a:tr h="65146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8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D5E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478248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Valamennyi szakmairány</a:t>
                      </a:r>
                    </a:p>
                  </a:txBody>
                  <a:tcPr marL="6350" marR="6350" marT="635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hu-HU" sz="2400" b="0" i="0" u="none" strike="noStrike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46531603"/>
                  </a:ext>
                </a:extLst>
              </a:tr>
              <a:tr h="6502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1.10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effectLst/>
                          <a:latin typeface="Franklin Gothic Book" panose="020B0503020102020204" pitchFamily="34" charset="0"/>
                          <a:ea typeface="Garamond" panose="02020404030301010803" pitchFamily="18" charset="0"/>
                          <a:cs typeface="Times New Roman" panose="02020603050405020304" pitchFamily="18" charset="0"/>
                        </a:rPr>
                        <a:t>Az egybefüggő szakmai gyakorlat időtartama a technikumi oktatásban: </a:t>
                      </a:r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Garamond" panose="02020404030301010803" pitchFamily="18" charset="0"/>
                          <a:cs typeface="Times New Roman" panose="02020603050405020304" pitchFamily="18" charset="0"/>
                        </a:rPr>
                        <a:t>240 óra helyett 140 óra.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hu-HU" sz="2400" dirty="0">
                          <a:effectLst/>
                          <a:latin typeface="Franklin Gothic Book" panose="020B0503020102020204" pitchFamily="34" charset="0"/>
                          <a:ea typeface="Garamond" panose="02020404030301010803" pitchFamily="18" charset="0"/>
                          <a:cs typeface="Times New Roman" panose="02020603050405020304" pitchFamily="18" charset="0"/>
                        </a:rPr>
                        <a:t>Az egybefüggő szakmai gyakorlat időtartama a technikumi oktatásban: </a:t>
                      </a:r>
                      <a:r>
                        <a:rPr lang="hu-HU" sz="240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Garamond" panose="02020404030301010803" pitchFamily="18" charset="0"/>
                          <a:cs typeface="Times New Roman" panose="02020603050405020304" pitchFamily="18" charset="0"/>
                        </a:rPr>
                        <a:t>240 óra helyett 140 óra.</a:t>
                      </a:r>
                      <a:endParaRPr lang="hu-HU" sz="2400" b="0" i="0" u="none" strike="noStrike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668674771"/>
                  </a:ext>
                </a:extLst>
              </a:tr>
              <a:tr h="13817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 szakmai vizsgára bocsátás feltétele:</a:t>
                      </a:r>
                    </a:p>
                    <a:p>
                      <a:pPr marL="0" marR="0" lvl="0" indent="0" algn="l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 szakmához kötődő további sajátos követelmények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Times New Roman" panose="02020603050405020304" pitchFamily="18" charset="0"/>
                        </a:rPr>
                        <a:t>: az ECDL select vizsga és B kategóriás gépjárművezetői engedély szükségessége törlésre került.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4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 szakmai vizsgára bocsátás feltétele:</a:t>
                      </a:r>
                    </a:p>
                    <a:p>
                      <a:pPr marL="0" marR="0" lvl="0" indent="0" algn="l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4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 szakmához kötődő további sajátos követelmények</a:t>
                      </a:r>
                      <a:r>
                        <a:rPr lang="hu-HU" sz="24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Times New Roman" panose="02020603050405020304" pitchFamily="18" charset="0"/>
                        </a:rPr>
                        <a:t>: az ECDL select vizsga és B kategóriás gépjárművezetői engedély szükségessége törlésre került.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514368465"/>
                  </a:ext>
                </a:extLst>
              </a:tr>
            </a:tbl>
          </a:graphicData>
        </a:graphic>
      </p:graphicFrame>
      <p:sp>
        <p:nvSpPr>
          <p:cNvPr id="7" name="Szöveg helye 1">
            <a:extLst>
              <a:ext uri="{FF2B5EF4-FFF2-40B4-BE49-F238E27FC236}">
                <a16:creationId xmlns:a16="http://schemas.microsoft.com/office/drawing/2014/main" id="{B4EDBA55-E6CB-7F01-EFF2-E4B818F0212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54360" y="1253117"/>
            <a:ext cx="20443439" cy="733612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5 1031 11 05 Honvéd kadét</a:t>
            </a:r>
            <a:endParaRPr lang="hu-HU" b="1" i="0" u="none" strike="noStrike" dirty="0"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2" name="Táblázat 1">
            <a:extLst>
              <a:ext uri="{FF2B5EF4-FFF2-40B4-BE49-F238E27FC236}">
                <a16:creationId xmlns:a16="http://schemas.microsoft.com/office/drawing/2014/main" id="{3DF322D2-F2C4-811E-2EF7-3B93EC61B8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1126533"/>
              </p:ext>
            </p:extLst>
          </p:nvPr>
        </p:nvGraphicFramePr>
        <p:xfrm>
          <a:off x="1663525" y="5364480"/>
          <a:ext cx="21056950" cy="71693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161480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17895470">
                  <a:extLst>
                    <a:ext uri="{9D8B030D-6E8A-4147-A177-3AD203B41FA5}">
                      <a16:colId xmlns:a16="http://schemas.microsoft.com/office/drawing/2014/main" val="546857935"/>
                    </a:ext>
                  </a:extLst>
                </a:gridCol>
              </a:tblGrid>
              <a:tr h="29353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Gépjármű mechatronikai technikus (szerviz) szakmairány</a:t>
                      </a:r>
                    </a:p>
                  </a:txBody>
                  <a:tcPr marL="6350" marR="6350" marT="635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2291484"/>
                  </a:ext>
                </a:extLst>
              </a:tr>
              <a:tr h="117574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2700" b="0" i="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Garamond" panose="02020404030301010803" pitchFamily="18" charset="0"/>
                          <a:cs typeface="Garamond" panose="02020404030301010803" pitchFamily="18" charset="0"/>
                        </a:rPr>
                        <a:t>Projektfeladat: a követelményekbe kisebb pontosítások kerültek.</a:t>
                      </a:r>
                    </a:p>
                    <a:p>
                      <a:pPr algn="just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A portfólió bemutatására rendelkezésre álló idő 15 perc helyett 10 perc, a felkészülési idő 5 perc (egyértelműsítés).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7052911"/>
                  </a:ext>
                </a:extLst>
              </a:tr>
              <a:tr h="45255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Elektronikai technikus szakmairány</a:t>
                      </a:r>
                    </a:p>
                  </a:txBody>
                  <a:tcPr marL="6350" marR="6350" marT="635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2006967"/>
                  </a:ext>
                </a:extLst>
              </a:tr>
              <a:tr h="163749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Times New Roman" panose="02020603050405020304" pitchFamily="18" charset="0"/>
                        </a:rPr>
                        <a:t>8.12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Times New Roman" panose="02020603050405020304" pitchFamily="18" charset="0"/>
                        </a:rPr>
                        <a:t>Központi interaktív vizsgatevékenység: A négy vizsgarész helyett kettő került kialakításra, a  vizsgarészenkénti kérdésék száma változott, valamint a leírásban pontosításokra került sor. A két vizsgarész értékelési arányai is változtak. A végrehajtásra rendelkezésre álló időtartam 180 perc helyett 90 perc lett.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277275"/>
                  </a:ext>
                </a:extLst>
              </a:tr>
              <a:tr h="142875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Times New Roman" panose="02020603050405020304" pitchFamily="18" charset="0"/>
                        </a:rPr>
                        <a:t>8.13.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Times New Roman" panose="02020603050405020304" pitchFamily="18" charset="0"/>
                        </a:rPr>
                        <a:t>Projektfeladat: A négy vizsgarész helyett kettő került kialakításra,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Times New Roman" panose="02020603050405020304" pitchFamily="18" charset="0"/>
                        </a:rPr>
                        <a:t>valamint a leírásban pontosításokra került sor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Times New Roman" panose="02020603050405020304" pitchFamily="18" charset="0"/>
                        </a:rPr>
                        <a:t>, ennek megfelelően az értékelési súlyarányok is változtak.</a:t>
                      </a:r>
                    </a:p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Times New Roman" panose="02020603050405020304" pitchFamily="18" charset="0"/>
                        </a:rPr>
                        <a:t>A végrehajtás időtartama 315 perc helyett 310 perc, a portfólió bemutatási idejének csökkenése miatt.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6121245"/>
                  </a:ext>
                </a:extLst>
              </a:tr>
              <a:tr h="306873">
                <a:tc gridSpan="2"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Honvédelmi igazgatási ügyintéző </a:t>
                      </a: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szakmairány</a:t>
                      </a:r>
                      <a:endParaRPr kumimoji="0" lang="hu-HU" sz="27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9039273"/>
                  </a:ext>
                </a:extLst>
              </a:tr>
              <a:tr h="67053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8.21; 8.22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Times New Roman" panose="02020603050405020304" pitchFamily="18" charset="0"/>
                        </a:rPr>
                        <a:t>A vizsgatevékenységek leírásában pontosításokra került sor.</a:t>
                      </a:r>
                      <a:endParaRPr lang="hu-HU" sz="2700" b="0" i="0" u="none" strike="noStrike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6957716"/>
                  </a:ext>
                </a:extLst>
              </a:tr>
              <a:tr h="259913">
                <a:tc gridSpan="2"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Infokommunikációs hálózatépítő és -üzemeltető technikus </a:t>
                      </a: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szakmairány</a:t>
                      </a:r>
                      <a:endParaRPr kumimoji="0" lang="hu-HU" sz="27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5428888"/>
                  </a:ext>
                </a:extLst>
              </a:tr>
              <a:tr h="550787"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8.30; 8.31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just" defTabSz="1828800" rtl="0" eaLnBrk="1" fontAlgn="ctr" latinLnBrk="0" hangingPunct="1"/>
                      <a:r>
                        <a:rPr lang="hu-HU" sz="2700" b="0" i="0" dirty="0">
                          <a:effectLst/>
                          <a:latin typeface="Franklin Gothic Book" panose="020B0503020102020204" pitchFamily="34" charset="0"/>
                          <a:ea typeface="Garamond" panose="02020404030301010803" pitchFamily="18" charset="0"/>
                          <a:cs typeface="Garamond" panose="02020404030301010803" pitchFamily="18" charset="0"/>
                        </a:rPr>
                        <a:t>A vizsgatevékenységek leírásában pontosításokra, áthelyezésekre került sor, lényegi tartalmi módosítások nélkül.</a:t>
                      </a:r>
                      <a:endParaRPr lang="hu-HU" sz="2700" b="0" i="0" u="none" strike="noStrike" kern="1200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16515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5427293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193993"/>
              </p:ext>
            </p:extLst>
          </p:nvPr>
        </p:nvGraphicFramePr>
        <p:xfrm>
          <a:off x="1663525" y="2284292"/>
          <a:ext cx="21056949" cy="936111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06646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16450303">
                  <a:extLst>
                    <a:ext uri="{9D8B030D-6E8A-4147-A177-3AD203B41FA5}">
                      <a16:colId xmlns:a16="http://schemas.microsoft.com/office/drawing/2014/main" val="862471540"/>
                    </a:ext>
                  </a:extLst>
                </a:gridCol>
              </a:tblGrid>
              <a:tr h="65146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83365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  <a:ea typeface="Garamond" panose="02020404030301010803" pitchFamily="18" charset="0"/>
                        </a:rPr>
                        <a:t>Informatikai rendszer- és alkalmazás-üzemeltető </a:t>
                      </a: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szakmairány</a:t>
                      </a:r>
                    </a:p>
                  </a:txBody>
                  <a:tcPr marL="6350" marR="6350" marT="635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2291484"/>
                  </a:ext>
                </a:extLst>
              </a:tr>
              <a:tr h="176118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8.40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effectLst/>
                          <a:latin typeface="Franklin Gothic Book" panose="020B0503020102020204" pitchFamily="34" charset="0"/>
                          <a:ea typeface="Garamond" panose="02020404030301010803" pitchFamily="18" charset="0"/>
                        </a:rPr>
                        <a:t>Projektfeladat</a:t>
                      </a:r>
                    </a:p>
                    <a:p>
                      <a:pPr algn="just" fontAlgn="ctr"/>
                      <a:r>
                        <a:rPr lang="hu-HU" sz="2700" b="0" i="0" dirty="0">
                          <a:effectLst/>
                          <a:latin typeface="Franklin Gothic Book" panose="020B0503020102020204" pitchFamily="34" charset="0"/>
                          <a:ea typeface="Garamond" panose="02020404030301010803" pitchFamily="18" charset="0"/>
                        </a:rPr>
                        <a:t>A vizsgatevékenységre rendelkezésre álló időtartam 225 perc helyett 220 perc lett, a portfólió bemutatására fordítható idő csökkenése miatt. A portfólió értékelési súlyaránya 40%-</a:t>
                      </a:r>
                      <a:r>
                        <a:rPr lang="hu-HU" sz="2700" b="0" i="0" dirty="0" err="1">
                          <a:effectLst/>
                          <a:latin typeface="Franklin Gothic Book" panose="020B0503020102020204" pitchFamily="34" charset="0"/>
                          <a:ea typeface="Garamond" panose="02020404030301010803" pitchFamily="18" charset="0"/>
                        </a:rPr>
                        <a:t>ról</a:t>
                      </a:r>
                      <a:r>
                        <a:rPr lang="hu-HU" sz="2700" b="0" i="0" dirty="0">
                          <a:effectLst/>
                          <a:latin typeface="Franklin Gothic Book" panose="020B0503020102020204" pitchFamily="34" charset="0"/>
                          <a:ea typeface="Garamond" panose="02020404030301010803" pitchFamily="18" charset="0"/>
                        </a:rPr>
                        <a:t> 20%-</a:t>
                      </a:r>
                      <a:r>
                        <a:rPr lang="hu-HU" sz="2700" b="0" i="0" dirty="0" err="1">
                          <a:effectLst/>
                          <a:latin typeface="Franklin Gothic Book" panose="020B0503020102020204" pitchFamily="34" charset="0"/>
                          <a:ea typeface="Garamond" panose="02020404030301010803" pitchFamily="18" charset="0"/>
                        </a:rPr>
                        <a:t>ra</a:t>
                      </a:r>
                      <a:r>
                        <a:rPr lang="hu-HU" sz="2700" b="0" i="0" dirty="0">
                          <a:effectLst/>
                          <a:latin typeface="Franklin Gothic Book" panose="020B0503020102020204" pitchFamily="34" charset="0"/>
                          <a:ea typeface="Garamond" panose="02020404030301010803" pitchFamily="18" charset="0"/>
                        </a:rPr>
                        <a:t> csökkent, a másik két vizsgarész súlyaránya arányosan növekedett.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2799556"/>
                  </a:ext>
                </a:extLst>
              </a:tr>
              <a:tr h="927100">
                <a:tc gridSpan="2"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Garamond" panose="02020404030301010803" pitchFamily="18" charset="0"/>
                          <a:cs typeface="+mn-cs"/>
                        </a:rPr>
                        <a:t>Környezetvédelmi technikus (környezetvédelem) </a:t>
                      </a: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szakmairány</a:t>
                      </a:r>
                    </a:p>
                  </a:txBody>
                  <a:tcPr marL="6350" marR="6350" marT="635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1919358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központi interaktív vizsga feladattípusai kibővültek.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4088203"/>
                  </a:ext>
                </a:extLst>
              </a:tr>
              <a:tr h="157695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8.49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effectLst/>
                          <a:latin typeface="Franklin Gothic Book" panose="020B0503020102020204" pitchFamily="34" charset="0"/>
                          <a:ea typeface="Garamond" panose="02020404030301010803" pitchFamily="18" charset="0"/>
                        </a:rPr>
                        <a:t>Projektfeladat</a:t>
                      </a:r>
                    </a:p>
                    <a:p>
                      <a:pPr algn="just" fontAlgn="ctr"/>
                      <a:r>
                        <a:rPr lang="hu-HU" sz="2700" b="0" i="0" dirty="0">
                          <a:effectLst/>
                          <a:latin typeface="Franklin Gothic Book" panose="020B0503020102020204" pitchFamily="34" charset="0"/>
                          <a:ea typeface="Garamond" panose="02020404030301010803" pitchFamily="18" charset="0"/>
                        </a:rPr>
                        <a:t>A vizsgatevékenységre rendelkezésre álló időtartam 195 perc helyett 190 perc lett, a portfólió bemutatására fordítható idő csökkenése miatt. A portfólió értékelési súlyaránya 40%-</a:t>
                      </a:r>
                      <a:r>
                        <a:rPr lang="hu-HU" sz="2700" b="0" i="0" dirty="0" err="1">
                          <a:effectLst/>
                          <a:latin typeface="Franklin Gothic Book" panose="020B0503020102020204" pitchFamily="34" charset="0"/>
                          <a:ea typeface="Garamond" panose="02020404030301010803" pitchFamily="18" charset="0"/>
                        </a:rPr>
                        <a:t>ról</a:t>
                      </a:r>
                      <a:r>
                        <a:rPr lang="hu-HU" sz="2700" b="0" i="0" dirty="0">
                          <a:effectLst/>
                          <a:latin typeface="Franklin Gothic Book" panose="020B0503020102020204" pitchFamily="34" charset="0"/>
                          <a:ea typeface="Garamond" panose="02020404030301010803" pitchFamily="18" charset="0"/>
                        </a:rPr>
                        <a:t> 20%-</a:t>
                      </a:r>
                      <a:r>
                        <a:rPr lang="hu-HU" sz="2700" b="0" i="0" dirty="0" err="1">
                          <a:effectLst/>
                          <a:latin typeface="Franklin Gothic Book" panose="020B0503020102020204" pitchFamily="34" charset="0"/>
                          <a:ea typeface="Garamond" panose="02020404030301010803" pitchFamily="18" charset="0"/>
                        </a:rPr>
                        <a:t>ra</a:t>
                      </a:r>
                      <a:r>
                        <a:rPr lang="hu-HU" sz="2700" b="0" i="0" dirty="0">
                          <a:effectLst/>
                          <a:latin typeface="Franklin Gothic Book" panose="020B0503020102020204" pitchFamily="34" charset="0"/>
                          <a:ea typeface="Garamond" panose="02020404030301010803" pitchFamily="18" charset="0"/>
                        </a:rPr>
                        <a:t> csökkent, a másik két vizsgarész súlyaránya arányosan növekedett.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0631064"/>
                  </a:ext>
                </a:extLst>
              </a:tr>
              <a:tr h="84519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Logisztikai technikus szakmairány</a:t>
                      </a:r>
                    </a:p>
                  </a:txBody>
                  <a:tcPr marL="6350" marR="6350" marT="635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6185127"/>
                  </a:ext>
                </a:extLst>
              </a:tr>
              <a:tr h="208064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8.59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Garamond" panose="02020404030301010803" pitchFamily="18" charset="0"/>
                        </a:rPr>
                        <a:t>P</a:t>
                      </a:r>
                      <a:r>
                        <a:rPr lang="hu-HU" sz="2700" b="0" dirty="0">
                          <a:effectLst/>
                          <a:latin typeface="Franklin Gothic Book" panose="020B0503020102020204" pitchFamily="34" charset="0"/>
                          <a:ea typeface="Garamond" panose="02020404030301010803" pitchFamily="18" charset="0"/>
                        </a:rPr>
                        <a:t>rojektfeladat</a:t>
                      </a:r>
                    </a:p>
                    <a:p>
                      <a:pPr algn="just" fontAlgn="ctr"/>
                      <a:r>
                        <a:rPr lang="hu-HU" sz="2700" b="0" dirty="0">
                          <a:effectLst/>
                          <a:latin typeface="Franklin Gothic Book" panose="020B0503020102020204" pitchFamily="34" charset="0"/>
                          <a:ea typeface="Garamond" panose="02020404030301010803" pitchFamily="18" charset="0"/>
                        </a:rPr>
                        <a:t>A vizsgatevékenységre rendelkezésre álló időtartam 255 perc helyett 250 perc lett, a portfólió bemutatására fordítható idő csökkenése miatt. A portfólió értékelési súlyaránya 40%-</a:t>
                      </a:r>
                      <a:r>
                        <a:rPr lang="hu-HU" sz="2700" b="0" dirty="0" err="1">
                          <a:effectLst/>
                          <a:latin typeface="Franklin Gothic Book" panose="020B0503020102020204" pitchFamily="34" charset="0"/>
                          <a:ea typeface="Garamond" panose="02020404030301010803" pitchFamily="18" charset="0"/>
                        </a:rPr>
                        <a:t>ról</a:t>
                      </a:r>
                      <a:r>
                        <a:rPr lang="hu-HU" sz="2700" b="0" dirty="0">
                          <a:effectLst/>
                          <a:latin typeface="Franklin Gothic Book" panose="020B0503020102020204" pitchFamily="34" charset="0"/>
                          <a:ea typeface="Garamond" panose="02020404030301010803" pitchFamily="18" charset="0"/>
                        </a:rPr>
                        <a:t> 20%-</a:t>
                      </a:r>
                      <a:r>
                        <a:rPr lang="hu-HU" sz="2700" b="0" dirty="0" err="1">
                          <a:effectLst/>
                          <a:latin typeface="Franklin Gothic Book" panose="020B0503020102020204" pitchFamily="34" charset="0"/>
                          <a:ea typeface="Garamond" panose="02020404030301010803" pitchFamily="18" charset="0"/>
                        </a:rPr>
                        <a:t>ra</a:t>
                      </a:r>
                      <a:r>
                        <a:rPr lang="hu-HU" sz="2700" b="0" dirty="0">
                          <a:effectLst/>
                          <a:latin typeface="Franklin Gothic Book" panose="020B0503020102020204" pitchFamily="34" charset="0"/>
                          <a:ea typeface="Garamond" panose="02020404030301010803" pitchFamily="18" charset="0"/>
                        </a:rPr>
                        <a:t> csökkent, a másik két vizsgarész súlyaránya arányosan növekedett.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1358217"/>
                  </a:ext>
                </a:extLst>
              </a:tr>
            </a:tbl>
          </a:graphicData>
        </a:graphic>
      </p:graphicFrame>
      <p:sp>
        <p:nvSpPr>
          <p:cNvPr id="7" name="Szöveg helye 1">
            <a:extLst>
              <a:ext uri="{FF2B5EF4-FFF2-40B4-BE49-F238E27FC236}">
                <a16:creationId xmlns:a16="http://schemas.microsoft.com/office/drawing/2014/main" id="{B4EDBA55-E6CB-7F01-EFF2-E4B818F0212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10251"/>
            <a:ext cx="20443439" cy="733612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5 1031 11 05 Honvéd kadét</a:t>
            </a:r>
            <a:endParaRPr lang="hu-HU" b="1" i="0" u="none" strike="noStrike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740351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Nonprofit Zrt.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6376075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526988"/>
            <a:ext cx="19868006" cy="1181707"/>
          </a:xfrm>
        </p:spPr>
        <p:txBody>
          <a:bodyPr/>
          <a:lstStyle/>
          <a:p>
            <a:r>
              <a:rPr lang="hu-HU" b="1"/>
              <a:t>Bevezethetőség - alkalmazás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2708695"/>
            <a:ext cx="20405166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 Honvédelem ágazathoz tartozó szakmák képzési és kimeneti követelményei 2023.11.21-én, közzétételük napján hatályba léptek, alkalmazásuk ettől a naptól kötelező. 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261315840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241101"/>
            <a:ext cx="21985857" cy="690114"/>
          </a:xfrm>
        </p:spPr>
        <p:txBody>
          <a:bodyPr/>
          <a:lstStyle/>
          <a:p>
            <a:r>
              <a:rPr lang="hu-HU" b="1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4" y="2454755"/>
            <a:ext cx="21342507" cy="10403458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405309638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8930" y="1526988"/>
            <a:ext cx="20443439" cy="644712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789116"/>
              </p:ext>
            </p:extLst>
          </p:nvPr>
        </p:nvGraphicFramePr>
        <p:xfrm>
          <a:off x="1668931" y="2570414"/>
          <a:ext cx="21008190" cy="8503987"/>
        </p:xfrm>
        <a:graphic>
          <a:graphicData uri="http://schemas.openxmlformats.org/drawingml/2006/table">
            <a:tbl>
              <a:tblPr/>
              <a:tblGrid>
                <a:gridCol w="2105414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437849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2171903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304874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1905954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2904858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4649499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2527839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8377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307498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153040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Honvédelem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1031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Fegyvergyártó szaktechnikus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153040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Honvédelem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1031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Fegyverműszerész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2319020"/>
                  </a:ext>
                </a:extLst>
              </a:tr>
              <a:tr h="153040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Honvédelem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1031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Fegyveroptikai szaktechnikus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37329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7585" y="1204632"/>
            <a:ext cx="20443439" cy="644712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5873572"/>
              </p:ext>
            </p:extLst>
          </p:nvPr>
        </p:nvGraphicFramePr>
        <p:xfrm>
          <a:off x="1664632" y="2143695"/>
          <a:ext cx="21484341" cy="9922168"/>
        </p:xfrm>
        <a:graphic>
          <a:graphicData uri="http://schemas.openxmlformats.org/drawingml/2006/table">
            <a:tbl>
              <a:tblPr/>
              <a:tblGrid>
                <a:gridCol w="2153133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493103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2221129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357114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1949152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2583760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5466937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2260013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45050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63349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197114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Honvédelem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1031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Honvéd altiszt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Állami légijármű műszerész,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Állami légijármű szerelő,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Híradó 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Katonai informatikai rendszer-üzemeltető,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Katonai pénzügyi,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Légi vezetés,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Műszerész, fegyverműszerész,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Műszerész, páncéltörő-rakéta műszerész, Parancsnok, ABV védelmi,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Parancsnok, Légvédelmi rakéta és tüzér, Repülésbiztosító,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Speciális felderítő,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Elektronikai hadviselés,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Speciális felderítő,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Rádióelektronikai felderítő,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Szerelő, Műszakigép-szerelő,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Szerelő, Páncélos- és gépjárműszerelő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45216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914490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7585" y="1204632"/>
            <a:ext cx="20443439" cy="644712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042312"/>
              </p:ext>
            </p:extLst>
          </p:nvPr>
        </p:nvGraphicFramePr>
        <p:xfrm>
          <a:off x="1667322" y="2448494"/>
          <a:ext cx="21484341" cy="8361745"/>
        </p:xfrm>
        <a:graphic>
          <a:graphicData uri="http://schemas.openxmlformats.org/drawingml/2006/table">
            <a:tbl>
              <a:tblPr/>
              <a:tblGrid>
                <a:gridCol w="2153133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493103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2221129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357114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1949152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2583760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5830416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1896534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56815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208533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570825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Honvédelem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1031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Honvéd kadét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Gépjármű mechatronikai technikus (szerviz),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Elektronikai technikus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Honvédelmi igazgatási ügyintéző, 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Infokommunikációs hálózatépítő és -üzemeltető technikus,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Informatikai rendszer- és alkalmazás-üzemeltető, </a:t>
                      </a:r>
                      <a:b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Környezetvédelmi technikus (környezetvédelem),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Logisztikai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1011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526260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5053850"/>
              </p:ext>
            </p:extLst>
          </p:nvPr>
        </p:nvGraphicFramePr>
        <p:xfrm>
          <a:off x="1663526" y="2988526"/>
          <a:ext cx="21056948" cy="619611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6718742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3896252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  <a:gridCol w="4205745">
                  <a:extLst>
                    <a:ext uri="{9D8B030D-6E8A-4147-A177-3AD203B41FA5}">
                      <a16:colId xmlns:a16="http://schemas.microsoft.com/office/drawing/2014/main" val="1298715625"/>
                    </a:ext>
                  </a:extLst>
                </a:gridCol>
                <a:gridCol w="2985622">
                  <a:extLst>
                    <a:ext uri="{9D8B030D-6E8A-4147-A177-3AD203B41FA5}">
                      <a16:colId xmlns:a16="http://schemas.microsoft.com/office/drawing/2014/main" val="2137163192"/>
                    </a:ext>
                  </a:extLst>
                </a:gridCol>
                <a:gridCol w="3250587">
                  <a:extLst>
                    <a:ext uri="{9D8B030D-6E8A-4147-A177-3AD203B41FA5}">
                      <a16:colId xmlns:a16="http://schemas.microsoft.com/office/drawing/2014/main" val="2331579147"/>
                    </a:ext>
                  </a:extLst>
                </a:gridCol>
              </a:tblGrid>
              <a:tr h="111058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8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D5E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1110585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6199948"/>
                  </a:ext>
                </a:extLst>
              </a:tr>
              <a:tr h="79498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Fegyvergyártó szaktechnikus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2020.05.05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2024.04.18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021040"/>
                  </a:ext>
                </a:extLst>
              </a:tr>
              <a:tr h="79498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Fegyverműszerész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2020.05.05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9446766"/>
                  </a:ext>
                </a:extLst>
              </a:tr>
              <a:tr h="79498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Fegyveroptikai szaktechnikus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2020.05.05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2024.04.18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4976703"/>
                  </a:ext>
                </a:extLst>
              </a:tr>
              <a:tr h="79498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Honvéd altiszt (szakmairány megjelölésével)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2020.07.27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9938686"/>
                  </a:ext>
                </a:extLst>
              </a:tr>
              <a:tr h="79498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Honvéd kadét (szakmairány megjelölésével)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2020.05.05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1176464"/>
                  </a:ext>
                </a:extLst>
              </a:tr>
            </a:tbl>
          </a:graphicData>
        </a:graphic>
      </p:graphicFrame>
      <p:sp>
        <p:nvSpPr>
          <p:cNvPr id="4" name="Szöveg helye 1">
            <a:extLst>
              <a:ext uri="{FF2B5EF4-FFF2-40B4-BE49-F238E27FC236}">
                <a16:creationId xmlns:a16="http://schemas.microsoft.com/office/drawing/2014/main" id="{9C3734A8-05C7-0E63-1E57-2C52E8A8B743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61816"/>
            <a:ext cx="20443439" cy="1726711"/>
          </a:xfrm>
        </p:spPr>
        <p:txBody>
          <a:bodyPr/>
          <a:lstStyle/>
          <a:p>
            <a:r>
              <a:rPr lang="hu-HU" b="1" dirty="0"/>
              <a:t>Képzési és kimeneti követelmények hatályba lépése</a:t>
            </a:r>
          </a:p>
          <a:p>
            <a:r>
              <a:rPr lang="hu-HU" sz="4000" dirty="0"/>
              <a:t>A változáskövetés alapja a </a:t>
            </a:r>
            <a:r>
              <a:rPr lang="hu-HU" sz="4000" dirty="0">
                <a:solidFill>
                  <a:srgbClr val="FF0000"/>
                </a:solidFill>
              </a:rPr>
              <a:t>2022.09.12-én </a:t>
            </a:r>
            <a:r>
              <a:rPr lang="hu-HU" sz="4000" dirty="0"/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252906898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8541290"/>
              </p:ext>
            </p:extLst>
          </p:nvPr>
        </p:nvGraphicFramePr>
        <p:xfrm>
          <a:off x="1663525" y="2445349"/>
          <a:ext cx="21056949" cy="1021930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051545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17005404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</a:tblGrid>
              <a:tr h="88713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84318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5.1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Az ágazati alapoktatáshoz szükséges eszközök, valamint az alapoktatás szakmai követelményei több esetben pontosításra kerültek.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0610884"/>
                  </a:ext>
                </a:extLst>
              </a:tr>
              <a:tr h="117112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7.2 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Az ágazati alapvizsga írásbeli vizsgatevékenységén a „B” gyakorlati vizsgarészében az „A” vizsgarészben felsorolt témakörök” helyett a „Haditechnikai ismeretek vagy Alaki felkészítés” témakörök kerültek nevesítésre.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1046807"/>
                  </a:ext>
                </a:extLst>
              </a:tr>
              <a:tr h="155950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7.3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Az ágazati alapvizsga gyakorlati vizsgatevékenységben az Egyszerű katonai ismeretközlő foglalkozás végén a vizsgabizottság kérdéseket tehet fel.</a:t>
                      </a:r>
                    </a:p>
                    <a:p>
                      <a:pPr algn="just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 vizsgabizottsági tagok külön-külön történő értékelésére vonatkozó előírás törlésre került.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2320132"/>
                  </a:ext>
                </a:extLst>
              </a:tr>
              <a:tr h="215754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7.5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Megnevezésre kerültek a vizsgatevékenységek alóli felmentések speciális esetei az ágazati alapvizsga tekintetében: Amennyiben a képzésben résztvevő személy a Magyar Honvédség vagy a Rendvédelmi szerv által szervezett alapkiképzésen/alapfelkészítésen részt vett és eredményesen zárta, vagy Katonai Alapismeretek vagy Honvédelmi Alapismeretek tantárgyból érettségi vizsgát tett, akkor az ágazati alapvizsga alól mentesíthető.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6993283"/>
                  </a:ext>
                </a:extLst>
              </a:tr>
              <a:tr h="112177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Az ágazati alapvizsga súlyaránya egységesen 10% (Fegyvergyártó szaktechnikus; Fegyverműszerész technikus; Fegyveroptikai szaktechnikus esetében 5% volt).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8670581"/>
                  </a:ext>
                </a:extLst>
              </a:tr>
              <a:tr h="24790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Az ágazati alapvizsga megszervezésével kapcsolatban új előírások jelentek meg: Az ágazati alapvizsgát– amennyiben a szakképző intézmény által meghatározott vizsgafeladat ezt indokolttá teszi – kettő egymást követő napra kell szervezni. A gyakorlati vizsgán kiemelt figyelmet kell fordítani a 15 perces foglalkozás megtartására, ennek érdekében az első vizsganapon lehetőséget kell biztosítani a vizsgázó részére, hogy a gyakorlati vizsgához kapcsolódó elektronikus előadását (amennyiben készíteni szeretne) elkészíthesse, és azt a második vizsganapon használhassa.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0834024"/>
                  </a:ext>
                </a:extLst>
              </a:tr>
            </a:tbl>
          </a:graphicData>
        </a:graphic>
      </p:graphicFrame>
      <p:sp>
        <p:nvSpPr>
          <p:cNvPr id="7" name="Szöveg helye 1">
            <a:extLst>
              <a:ext uri="{FF2B5EF4-FFF2-40B4-BE49-F238E27FC236}">
                <a16:creationId xmlns:a16="http://schemas.microsoft.com/office/drawing/2014/main" id="{B4EDBA55-E6CB-7F01-EFF2-E4B818F0212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44184"/>
            <a:ext cx="20443439" cy="1101165"/>
          </a:xfrm>
        </p:spPr>
        <p:txBody>
          <a:bodyPr/>
          <a:lstStyle/>
          <a:p>
            <a:pPr marL="0" marR="0" lvl="0" indent="0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 pitchFamily="34" charset="0"/>
                <a:sym typeface="Helvetica Neue"/>
              </a:rPr>
              <a:t>Honvédelem ágazati alapoktatás</a:t>
            </a:r>
          </a:p>
        </p:txBody>
      </p:sp>
    </p:spTree>
    <p:extLst>
      <p:ext uri="{BB962C8B-B14F-4D97-AF65-F5344CB8AC3E}">
        <p14:creationId xmlns:p14="http://schemas.microsoft.com/office/powerpoint/2010/main" val="4002613719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8239602"/>
              </p:ext>
            </p:extLst>
          </p:nvPr>
        </p:nvGraphicFramePr>
        <p:xfrm>
          <a:off x="1663525" y="2363459"/>
          <a:ext cx="21056949" cy="832692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208955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16847994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</a:tblGrid>
              <a:tr h="129493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257984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1.9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Szakmai oktatás (ágazati alapoktatás és szakirányú oktatás együttes) foglalkozásainak száma (egybefüggő szakmai gyakorlat nélkül)</a:t>
                      </a:r>
                    </a:p>
                    <a:p>
                      <a:pPr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Felnőttképzési jogviszonyban: „az 1.9.1 pont alapján az adott iskola szakmai programjában felnőttképzési jogviszonyban folyó oktatásra meghatározott foglalkozásszám, amelynek 1/6-a kötelezően ágazati alapoktatásra fordítandó.”</a:t>
                      </a:r>
                    </a:p>
                    <a:p>
                      <a:pPr algn="just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 szakmai oktatás hosszabb időtartama (Tanulói jogviszonyban: 6 év/Kizárólag szakmai vizsgára történő felkészítésben: 3 év) miatt módosult a többi szakma esetében előírt ¼ érték.(2024.04.18.)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5251052"/>
                  </a:ext>
                </a:extLst>
              </a:tr>
              <a:tr h="27635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 projektfeladat vizsgatevékenység „C” és „D” vizsgarészeinek elnevezése pontosításra került:</a:t>
                      </a:r>
                    </a:p>
                    <a:p>
                      <a:pPr algn="just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„Fegyverjavítási – gyakorlat” helyett „Fegyver javítása gyakorlatban” ill.</a:t>
                      </a:r>
                    </a:p>
                    <a:p>
                      <a:pPr algn="just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„Fegyvergyártás – gyakorlat” helyett „Fegyvergyártás a gyakorlatban”</a:t>
                      </a:r>
                    </a:p>
                    <a:p>
                      <a:pPr algn="just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Az „E” vizsgarész időtartama 40 perc helyett 30 perc.</a:t>
                      </a:r>
                    </a:p>
                    <a:p>
                      <a:pPr algn="just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 vizsgatevékenység időtartama  (javításra került) 540 perc helyett 570 perc.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9573797"/>
                  </a:ext>
                </a:extLst>
              </a:tr>
              <a:tr h="13817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 vizsgarészek értékelésének a szempontjai kiegészültek a következő mondattal:</a:t>
                      </a:r>
                    </a:p>
                    <a:p>
                      <a:pPr algn="just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„A fenti szempontok 1-5 közötti pontszámmal értékelendők.”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9419876"/>
                  </a:ext>
                </a:extLst>
              </a:tr>
            </a:tbl>
          </a:graphicData>
        </a:graphic>
      </p:graphicFrame>
      <p:sp>
        <p:nvSpPr>
          <p:cNvPr id="7" name="Szöveg helye 1">
            <a:extLst>
              <a:ext uri="{FF2B5EF4-FFF2-40B4-BE49-F238E27FC236}">
                <a16:creationId xmlns:a16="http://schemas.microsoft.com/office/drawing/2014/main" id="{B4EDBA55-E6CB-7F01-EFF2-E4B818F0212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29355"/>
            <a:ext cx="20443439" cy="1233465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5 1031 11 01 Fegyvergyártó szaktechnikus</a:t>
            </a:r>
            <a:endParaRPr lang="hu-HU" sz="4800" b="1" i="0" u="none" strike="noStrike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30395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8690</TotalTime>
  <Words>1846</Words>
  <Application>Microsoft Office PowerPoint</Application>
  <PresentationFormat>Egyéni</PresentationFormat>
  <Paragraphs>267</Paragraphs>
  <Slides>15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15</vt:i4>
      </vt:variant>
    </vt:vector>
  </HeadingPairs>
  <TitlesOfParts>
    <vt:vector size="21" baseType="lpstr">
      <vt:lpstr>Arial</vt:lpstr>
      <vt:lpstr>Courier New</vt:lpstr>
      <vt:lpstr>Franklin Gothic Book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Surányi Anita</cp:lastModifiedBy>
  <cp:revision>408</cp:revision>
  <dcterms:modified xsi:type="dcterms:W3CDTF">2024-07-01T06:18:28Z</dcterms:modified>
</cp:coreProperties>
</file>