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27"/>
  </p:notesMasterIdLst>
  <p:handoutMasterIdLst>
    <p:handoutMasterId r:id="rId28"/>
  </p:handoutMasterIdLst>
  <p:sldIdLst>
    <p:sldId id="472" r:id="rId2"/>
    <p:sldId id="473" r:id="rId3"/>
    <p:sldId id="467" r:id="rId4"/>
    <p:sldId id="449" r:id="rId5"/>
    <p:sldId id="474" r:id="rId6"/>
    <p:sldId id="453" r:id="rId7"/>
    <p:sldId id="476" r:id="rId8"/>
    <p:sldId id="471" r:id="rId9"/>
    <p:sldId id="451" r:id="rId10"/>
    <p:sldId id="456" r:id="rId11"/>
    <p:sldId id="454" r:id="rId12"/>
    <p:sldId id="452" r:id="rId13"/>
    <p:sldId id="457" r:id="rId14"/>
    <p:sldId id="455" r:id="rId15"/>
    <p:sldId id="461" r:id="rId16"/>
    <p:sldId id="464" r:id="rId17"/>
    <p:sldId id="458" r:id="rId18"/>
    <p:sldId id="462" r:id="rId19"/>
    <p:sldId id="468" r:id="rId20"/>
    <p:sldId id="459" r:id="rId21"/>
    <p:sldId id="460" r:id="rId22"/>
    <p:sldId id="477" r:id="rId23"/>
    <p:sldId id="463" r:id="rId24"/>
    <p:sldId id="450" r:id="rId25"/>
    <p:sldId id="447" r:id="rId26"/>
  </p:sldIdLst>
  <p:sldSz cx="24384000" cy="13716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BB9B700-935D-8AAC-0E44-2CD76E92EA16}" name="Vörösné Nádházi Krisztina" initials="VK" userId="S::nadhazi.krisztina@ikk.hu::bc52016a-60fd-42d9-866a-4c9b5589b5dd" providerId="AD"/>
  <p188:author id="{31FA85AD-A5A2-6776-51F9-93FF3E18167B}" name="Surányi Anita" initials="SA" userId="S::balogh.anita@ikk.hu::e6b2f721-2de6-4f7f-851e-850ec2ebf21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095C"/>
    <a:srgbClr val="12274D"/>
    <a:srgbClr val="FFC55D"/>
    <a:srgbClr val="8FF0C7"/>
    <a:srgbClr val="FFD489"/>
    <a:srgbClr val="09DE84"/>
    <a:srgbClr val="FFE4B5"/>
    <a:srgbClr val="D5E9FA"/>
    <a:srgbClr val="929CAD"/>
    <a:srgbClr val="F29D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28" autoAdjust="0"/>
    <p:restoredTop sz="95226" autoAdjust="0"/>
  </p:normalViewPr>
  <p:slideViewPr>
    <p:cSldViewPr snapToGrid="0" snapToObjects="1" showGuides="1">
      <p:cViewPr varScale="1">
        <p:scale>
          <a:sx n="57" d="100"/>
          <a:sy n="57" d="100"/>
        </p:scale>
        <p:origin x="19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7/15/2025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4066065"/>
            <a:ext cx="19828933" cy="1235072"/>
          </a:xfrm>
        </p:spPr>
        <p:txBody>
          <a:bodyPr/>
          <a:lstStyle/>
          <a:p>
            <a:r>
              <a:rPr lang="hu-HU" dirty="0"/>
              <a:t>Módosítások a</a:t>
            </a:r>
          </a:p>
          <a:p>
            <a:r>
              <a:rPr lang="hu-HU" dirty="0"/>
              <a:t>Specializált gép- és járműgyártás ágazat szakmáinak képzési és kimeneti követelményeiben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24C4558A-6584-E320-3579-0535E2FD7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82" y="9817507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160368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FAFA3E98-D323-DEF0-F444-C52EADCEFC3C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40155" y="1232148"/>
            <a:ext cx="20443439" cy="1133500"/>
          </a:xfrm>
        </p:spPr>
        <p:txBody>
          <a:bodyPr/>
          <a:lstStyle/>
          <a:p>
            <a:r>
              <a:rPr lang="hu-HU" b="1" dirty="0"/>
              <a:t>4 0716 19 02 Autógyártó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0691C793-64D3-768A-D105-6FCD5F9688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497219"/>
              </p:ext>
            </p:extLst>
          </p:nvPr>
        </p:nvGraphicFramePr>
        <p:xfrm>
          <a:off x="1640155" y="2365648"/>
          <a:ext cx="21103690" cy="716112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476562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627128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141778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71806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1.9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solidFill>
                            <a:srgbClr val="FF0000"/>
                          </a:solidFill>
                          <a:latin typeface="Franklin Gothic Book" panose="020B0503020102020204" pitchFamily="34" charset="0"/>
                        </a:rPr>
                        <a:t>2023.09.07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-én megjelent KKK-ban az alapadatok közé bekerült a szakmai oktatás foglalkozásainak száma, illetve az interaktív vizsgatevékenység értékelése lett harmonizálva 100%-</a:t>
                      </a:r>
                      <a:r>
                        <a:rPr lang="hu-HU" sz="2700" b="0" i="0" dirty="0" err="1">
                          <a:latin typeface="Franklin Gothic Book" panose="020B0503020102020204" pitchFamily="34" charset="0"/>
                        </a:rPr>
                        <a:t>ra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16274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3. vizsgarészében a kifejtős kérdések megválaszolása helyett szakmai beszélgetés az előírás a megadott témakörökből.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3671036"/>
                  </a:ext>
                </a:extLst>
              </a:tr>
              <a:tr h="116274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8.4.5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 vizsgatevékenység értékelési szempontjaiban 10%-ot nem meghaladó változások.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169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 megszervezésének sajátos feltételei pontosításra kerültek: </a:t>
                      </a:r>
                      <a:r>
                        <a:rPr lang="hu-HU" sz="2700" b="0" i="0" u="non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Egyéb képesítés nélkül a tanuló/vizsgázó az előírt képesítéssel rendelkező felügyelete mellett használhatja a 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javítási tevékenységekkel kapcsolatos emelőberendezéseket.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57098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532264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71AA3AF-0F5F-6562-9E81-61DF14B73C8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4519" y="1274482"/>
            <a:ext cx="20443439" cy="742080"/>
          </a:xfrm>
        </p:spPr>
        <p:txBody>
          <a:bodyPr/>
          <a:lstStyle/>
          <a:p>
            <a:r>
              <a:rPr lang="hu-HU" b="1" dirty="0"/>
              <a:t>4  0715 19 03 Fémszerkezetfelület-bevonó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8DCAEACC-CDE7-6408-73FE-5EA2B3C6B7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668608"/>
              </p:ext>
            </p:extLst>
          </p:nvPr>
        </p:nvGraphicFramePr>
        <p:xfrm>
          <a:off x="1641838" y="2332151"/>
          <a:ext cx="20367738" cy="233447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91645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41802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Nem releváns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szakma a minden KKK-t érintő változáson (3. dia) és az ágazat minden szakmáját érintő változáson (6.dia)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572633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01731812-F6AA-2C4D-660E-FE7B615ED54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97540"/>
            <a:ext cx="19009086" cy="904927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dirty="0">
                <a:solidFill>
                  <a:srgbClr val="000000"/>
                </a:solidFill>
              </a:rPr>
              <a:t>5</a:t>
            </a:r>
            <a:r>
              <a:rPr lang="hu-HU" b="1" dirty="0"/>
              <a:t>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0716</a:t>
            </a:r>
            <a:r>
              <a:rPr lang="hu-HU" b="1" dirty="0"/>
              <a:t> 19 </a:t>
            </a:r>
            <a:r>
              <a:rPr lang="hu-HU" b="1" i="0" u="none" strike="noStrike" kern="1200" dirty="0">
                <a:solidFill>
                  <a:srgbClr val="000000"/>
                </a:solidFill>
                <a:effectLst/>
              </a:rPr>
              <a:t>04</a:t>
            </a:r>
            <a:r>
              <a:rPr lang="hu-HU" b="1" dirty="0"/>
              <a:t> Gépjármű-mechatronikai technikus</a:t>
            </a:r>
            <a:endParaRPr lang="hu-HU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4510283D-1E14-8331-7E1F-C7EB8216FA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323286"/>
              </p:ext>
            </p:extLst>
          </p:nvPr>
        </p:nvGraphicFramePr>
        <p:xfrm>
          <a:off x="1625843" y="2557806"/>
          <a:ext cx="20367738" cy="984722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5.2.2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Motorkerékpár- versenymotor-szerelés szakmairány eszközjegyzékének kiegészítése, pontosítása.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8.3.1 és 8.12.2 és 8.21.2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Az interaktív vizsga vizsgatevékenység leírásából, mindhárom szakmairányban törlésre került, hogy a hibás válaszért pontlevonás jár.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1994174"/>
                  </a:ext>
                </a:extLst>
              </a:tr>
              <a:tr h="63936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Projektfeladat vizsgatevékenység B) vizsgarész: A vizsga helyszínén végzett tevékenységben kisebb pontosítások: </a:t>
                      </a:r>
                    </a:p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Minősítse az alkatrész állapotát szemrevételezéssel és/</a:t>
                      </a:r>
                      <a:r>
                        <a:rPr lang="hu-HU" sz="2700" u="sng" dirty="0">
                          <a:latin typeface="Franklin Gothic Book" panose="020B0503020102020204" pitchFamily="34" charset="0"/>
                        </a:rPr>
                        <a:t>vagy</a:t>
                      </a: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 mérőeszközzel, majd dokumentálja.</a:t>
                      </a:r>
                    </a:p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Jegyzőkönyv helyett Árajánlat készítése.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4649551"/>
                  </a:ext>
                </a:extLst>
              </a:tr>
              <a:tr h="107682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8.9 és 8.18. és 8.27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Amennyiben a szakmai vizsga számolást igénylő feladatot tartalmaz, nem programozható számológép használata megengedett.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50256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Gépjármű-mechatronikai technikus (Szerviz) </a:t>
                      </a:r>
                    </a:p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Projektfeladat vizsgatevékenység B) vizsgarész: A vizsga helyszínén végzett tevékenységben kisebb pontosítások: </a:t>
                      </a:r>
                    </a:p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az első feladatban törlésre került: </a:t>
                      </a:r>
                      <a:r>
                        <a:rPr lang="hu-HU" sz="2700" strike="sngStrike" dirty="0">
                          <a:latin typeface="Franklin Gothic Book" panose="020B0503020102020204" pitchFamily="34" charset="0"/>
                        </a:rPr>
                        <a:t>Mindegyik témakörnek szerepelnie kell a vizsgán!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az utolsó feladatban törlésre került: </a:t>
                      </a:r>
                      <a:r>
                        <a:rPr lang="hu-HU" sz="2700" strike="sngStrike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Nehézgépjárművön </a:t>
                      </a:r>
                      <a:r>
                        <a:rPr lang="hu-HU" sz="27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Gépjárművön speciális, komplex ellenőrzési, beállítási feladatot végez.</a:t>
                      </a:r>
                    </a:p>
                    <a:p>
                      <a:pPr algn="just"/>
                      <a:endParaRPr lang="hu-HU" sz="27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5685475"/>
                  </a:ext>
                </a:extLst>
              </a:tr>
              <a:tr h="67415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8.22.5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vizsgatevékenység értékelésének szempontjaiban kisebb változás a 8.22.2. változások követése miatt.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662500"/>
                  </a:ext>
                </a:extLst>
              </a:tr>
              <a:tr h="137026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vizsgatevékenységek megszervezésére, azok vizsgaidőpontjaira, a vizsgaidőszakokra vonatkozó sajátos feltételek: Egyéb </a:t>
                      </a:r>
                      <a:r>
                        <a:rPr lang="hu-HU" sz="270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szakképesítés</a:t>
                      </a:r>
                      <a:r>
                        <a:rPr lang="hu-HU" sz="270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képesítés</a:t>
                      </a:r>
                      <a:r>
                        <a:rPr lang="hu-HU" sz="27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nélkül a </a:t>
                      </a:r>
                      <a:r>
                        <a:rPr lang="hu-HU" sz="270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tanuló/</a:t>
                      </a:r>
                      <a:r>
                        <a:rPr lang="hu-HU" sz="27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vizsgázó </a:t>
                      </a:r>
                      <a:r>
                        <a:rPr lang="hu-HU" sz="270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használhassa </a:t>
                      </a:r>
                      <a:r>
                        <a:rPr lang="hu-HU" sz="270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az előírt képesítéssel rendelkező felügyelete mellett használhatja</a:t>
                      </a:r>
                      <a:r>
                        <a:rPr lang="hu-HU" sz="27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a javítási tevékenységekkel kapcsolatos emelőberendezéseket.</a:t>
                      </a:r>
                      <a:endParaRPr lang="hu-HU" sz="27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31370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9795272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A692E446-81BE-04C3-7E85-0FF7995C4F93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03830" y="1345207"/>
            <a:ext cx="20443439" cy="807651"/>
          </a:xfrm>
        </p:spPr>
        <p:txBody>
          <a:bodyPr/>
          <a:lstStyle/>
          <a:p>
            <a:r>
              <a:rPr lang="hu-HU" b="1" dirty="0"/>
              <a:t>4 0716 19 05 Gépjármű </a:t>
            </a:r>
            <a:r>
              <a:rPr lang="hu-HU" b="1" dirty="0" err="1"/>
              <a:t>mechatronikus</a:t>
            </a:r>
            <a:endParaRPr lang="hu-HU" b="1" dirty="0"/>
          </a:p>
        </p:txBody>
      </p:sp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194D6BD7-4578-2263-9BE0-4984857149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0685308"/>
              </p:ext>
            </p:extLst>
          </p:nvPr>
        </p:nvGraphicFramePr>
        <p:xfrm>
          <a:off x="1663920" y="2365510"/>
          <a:ext cx="20682037" cy="1024894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23803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058234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5.1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Az ágazati alapoktatás eszközjegyzékének összehangolás az ágazat többi szakmájával, pontosítások.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5856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 és 8.12.2 és  8.21.2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Az interaktív vizsga vizsgatevékenység leírásából, mindhárom szakmairányban törlésre került, hogy a hibás válaszért pontlevonás jár.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6035844"/>
                  </a:ext>
                </a:extLst>
              </a:tr>
              <a:tr h="5856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8.4.2 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Gépjármű </a:t>
                      </a:r>
                      <a:r>
                        <a:rPr lang="hu-HU" sz="2700" dirty="0" err="1">
                          <a:latin typeface="Franklin Gothic Book" panose="020B0503020102020204" pitchFamily="34" charset="0"/>
                        </a:rPr>
                        <a:t>mechatronikus</a:t>
                      </a: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 (Motorkerékpár karbantartás) projektfeladat</a:t>
                      </a:r>
                    </a:p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B) Vizsgarész : A vizsgahelyszínén végzett tevékenységben a vállalkozási ismeretek rész pontosítása: vállalkozás indításával, működtetésével kapcsolatos szakmai beszélgetés (vállalkozási formák, vállalkozás indításához szükséges ismeretek).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78352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8.9. és 8.18 és 8.27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Minden szakmairányban: Amennyiben a szakmai vizsga számolást igénylő feladatot tartalmaz, nem programozható számológép használata megengedett.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8559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8.13.2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Gépjármű-mechatronikai technikus (Szerviz) </a:t>
                      </a:r>
                    </a:p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B) vizsgarész: A vizsga helyszínén végzett tevékenységben kisebb pontosítások: </a:t>
                      </a:r>
                    </a:p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az első feladatban törlésre került: </a:t>
                      </a:r>
                      <a:r>
                        <a:rPr lang="hu-HU" sz="2700" strike="sngStrike" dirty="0">
                          <a:latin typeface="Franklin Gothic Book" panose="020B0503020102020204" pitchFamily="34" charset="0"/>
                        </a:rPr>
                        <a:t>Mindegyik témakörnek szerepelnie kell a vizsgán!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az utolsó feladatban törlésre került: </a:t>
                      </a:r>
                      <a:r>
                        <a:rPr lang="hu-HU" sz="2700" strike="sngStrike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Nehézgépjárművön </a:t>
                      </a:r>
                      <a:r>
                        <a:rPr lang="hu-HU" sz="27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Gépjárművön speciális, komplex ellenőrzési, beállítási feladatot végez.</a:t>
                      </a:r>
                      <a:endParaRPr lang="hu-HU" sz="27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662500"/>
                  </a:ext>
                </a:extLst>
              </a:tr>
              <a:tr h="17119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8.22.2 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Gépjármű mechatronikus (Gyártás)</a:t>
                      </a:r>
                    </a:p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B) vizsgarész: A vizsga helyszínén végzett tevékenységben alábbi pontosítások, módosítások: </a:t>
                      </a:r>
                    </a:p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40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Gyakorlati feladatok végrehajtása: </a:t>
                      </a:r>
                      <a:r>
                        <a:rPr lang="hu-HU" sz="24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Járműjavítási és diagnosztikai</a:t>
                      </a:r>
                      <a:r>
                        <a:rPr lang="hu-HU" sz="240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komplex</a:t>
                      </a:r>
                      <a:r>
                        <a:rPr lang="hu-HU" sz="24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feladatok, javítási jegyzőkönyvek kitöltésével (motor, erőátvitel, váz-futómű, fékrendszer, járművillamosság-elektronika, kiegészítő berendezések), </a:t>
                      </a:r>
                      <a:r>
                        <a:rPr lang="hu-HU" sz="240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mindegyik témának szerepelnie kell a </a:t>
                      </a:r>
                      <a:r>
                        <a:rPr lang="hu-HU" sz="2400" strike="sngStrike" kern="1200" dirty="0" err="1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vizsgán</a:t>
                      </a:r>
                      <a:r>
                        <a:rPr lang="hu-HU" sz="2400" u="sng" kern="1200" dirty="0" err="1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legalább</a:t>
                      </a:r>
                      <a:r>
                        <a:rPr lang="hu-HU" sz="240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három témának szerepeline kell a vizsgán, amikben gépjárművillamossági és gépjárműszerkezeti szerelésnek/javításnak, valamint hibadiagnosztika feladatnak is szerepelnie kell. A feladatok lehetnek összevontak és témakörönkét önállóak is</a:t>
                      </a:r>
                      <a:r>
                        <a:rPr lang="hu-HU" sz="24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</a:t>
                      </a: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873571"/>
                  </a:ext>
                </a:extLst>
              </a:tr>
              <a:tr h="8559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8.22.5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Gépjármű </a:t>
                      </a:r>
                      <a:r>
                        <a:rPr lang="hu-HU" sz="2700" dirty="0" err="1">
                          <a:latin typeface="Franklin Gothic Book" panose="020B0503020102020204" pitchFamily="34" charset="0"/>
                        </a:rPr>
                        <a:t>mechatronikus</a:t>
                      </a: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 (Gyártás) projektfeladatban a vizsga helyszínén végzett tevékenység értékelésében 5 %-ot nem meghaladó módosítás, így a portfólió is kapott 10%-ot.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79947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228767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99EB5B-861B-99A1-C861-B7228C7B64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621DAA7D-C411-BE3C-C9C4-673316153B7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08875" y="1206749"/>
            <a:ext cx="20045007" cy="895308"/>
          </a:xfrm>
        </p:spPr>
        <p:txBody>
          <a:bodyPr/>
          <a:lstStyle/>
          <a:p>
            <a:r>
              <a:rPr lang="hu-HU" b="1" dirty="0"/>
              <a:t>4 0715 19 06 Gyártósori gépbeállító</a:t>
            </a:r>
          </a:p>
        </p:txBody>
      </p:sp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DBD8EB2B-55DD-E969-170A-16182B10EB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1060365"/>
              </p:ext>
            </p:extLst>
          </p:nvPr>
        </p:nvGraphicFramePr>
        <p:xfrm>
          <a:off x="1654275" y="2272178"/>
          <a:ext cx="20878661" cy="186662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52599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26062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1047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05615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8.9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vizsgán használható segédeszközökre és egyéb dokumentumokra vonatkozó részletes szabályok:</a:t>
                      </a:r>
                    </a:p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Nem programozható számológép, műszaki táblázat.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2571296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8F1D0A44-7B0F-AB84-FFEF-7BC183E7F06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58379"/>
            <a:ext cx="20443439" cy="691279"/>
          </a:xfrm>
        </p:spPr>
        <p:txBody>
          <a:bodyPr/>
          <a:lstStyle/>
          <a:p>
            <a:r>
              <a:rPr lang="hu-HU" b="1" dirty="0"/>
              <a:t>4 0716 19 14 Hibrid és elektromos gépjármű-</a:t>
            </a:r>
            <a:r>
              <a:rPr lang="hu-HU" b="1" dirty="0" err="1"/>
              <a:t>mechatronikus</a:t>
            </a:r>
            <a:r>
              <a:rPr lang="hu-HU" b="1" dirty="0"/>
              <a:t> </a:t>
            </a:r>
          </a:p>
        </p:txBody>
      </p:sp>
      <p:graphicFrame>
        <p:nvGraphicFramePr>
          <p:cNvPr id="7" name="Táblázat 6">
            <a:extLst>
              <a:ext uri="{FF2B5EF4-FFF2-40B4-BE49-F238E27FC236}">
                <a16:creationId xmlns:a16="http://schemas.microsoft.com/office/drawing/2014/main" id="{7A2BF46B-A8A2-F6CD-0E5F-8A7CFA9FE2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2300645"/>
              </p:ext>
            </p:extLst>
          </p:nvPr>
        </p:nvGraphicFramePr>
        <p:xfrm>
          <a:off x="1701541" y="2347516"/>
          <a:ext cx="20870757" cy="794148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67512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03245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97007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004111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1.9.1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Szakmai oktatás (ágazati alapoktatás és szakirányú oktatás együttes) foglalkozásainak számához a 3 és 4 éves képzés óraszáma is bekerült a kifutó 3 éves képzések miatt.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918441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1.9.2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Felnőttképzési jogviszonyban folyó oktatásban meghatározott foglalkozásszám 1/6-a kötelezően ágazati alapoktatásra fordítandó. Az arányszám ¼-ről lett csökkentve. (2024.04.18.)</a:t>
                      </a:r>
                      <a:endParaRPr kumimoji="0" lang="hu-HU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sym typeface="Helvetica Neue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1334362"/>
                  </a:ext>
                </a:extLst>
              </a:tr>
              <a:tr h="869141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5.1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ágazati alapoktatás eszközjegyzéke összehangolásra került az ágazat többi szakmájával.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86914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Az interaktív vizsgatevékenység leírásából törlésre került, hogy a hibás válaszért pontlevonás jár.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6246890"/>
                  </a:ext>
                </a:extLst>
              </a:tr>
              <a:tr h="79556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interaktív vizsgatevékenység értékelésének szempontjaiba bekerült </a:t>
                      </a: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számítás 10%-os értékelési súllyal, a többi témakörben 10%-ot nem meghaladó eltérés, valamint a Munka- és balesetvédelmi kérdések száma csökkent 20-ról 10-re.</a:t>
                      </a:r>
                      <a:endParaRPr kumimoji="0" lang="hu-HU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sym typeface="Helvetica Neue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1064411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8.4.5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projektfeladat vizsgatevékenység értékelésének szempontjaiban pontosítások, értékelésében 10%-ot nem meghaladó eltérés,  portfólió értékelése is bekerült 10%-kal.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100411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Interaktív vizsgához nem programozható számológép használata megengedett.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6625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035729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FEAD8C2A-9EB3-D75F-DECF-695A16F9EE75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9117" y="1287930"/>
            <a:ext cx="20443439" cy="674345"/>
          </a:xfrm>
        </p:spPr>
        <p:txBody>
          <a:bodyPr/>
          <a:lstStyle/>
          <a:p>
            <a:r>
              <a:rPr lang="hu-HU" b="1" dirty="0"/>
              <a:t>5 0715 19 07 Ipari szerviztechnikus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446C1A97-69E5-7F38-BCCF-6B68F43E90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3313175"/>
              </p:ext>
            </p:extLst>
          </p:nvPr>
        </p:nvGraphicFramePr>
        <p:xfrm>
          <a:off x="1706967" y="2467503"/>
          <a:ext cx="20367738" cy="578320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00173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Az interaktív vizsgatevékenység értékelésének szempontjaiban kisebb pontosítások, %-ot nem érintenek.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745067">
                <a:tc gridSpan="2"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Változások felmenő rendszerben</a:t>
                      </a:r>
                    </a:p>
                    <a:p>
                      <a:pPr marL="0" algn="ctr" defTabSz="1828800" rtl="0" eaLnBrk="1" fontAlgn="ctr" latinLnBrk="0" hangingPunct="1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</a:t>
                      </a:r>
                      <a:r>
                        <a:rPr lang="hu-HU" sz="2700" b="0" i="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</a:t>
                      </a:r>
                      <a:r>
                        <a:rPr lang="hu-HU" sz="2700" b="0" i="0" kern="120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özzétéve</a:t>
                      </a:r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2024.04.09; alkalmazás kezdete: 2024.09.01.)</a:t>
                      </a: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215468036"/>
                  </a:ext>
                </a:extLst>
              </a:tr>
              <a:tr h="7450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1. részben a portfólió oldalszáma 5-10 ről 10-15-re növekedett és a szakképzés ideje alatt készült munkanaplókat is be kell mutatni.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98253"/>
                  </a:ext>
                </a:extLst>
              </a:tr>
              <a:tr h="7450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2. részben a kiegészült a feladat számítási-rajzi feladatokkal.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1013"/>
                  </a:ext>
                </a:extLst>
              </a:tr>
              <a:tr h="7450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végrehajtására rendelkezésre álló időtartam: 330 percről 300-ra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8433278"/>
                  </a:ext>
                </a:extLst>
              </a:tr>
              <a:tr h="7450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értékelésének szempontjai: 2. vizsgarész változásához lettek igazítva az értékelésének szempontjai és %-</a:t>
                      </a:r>
                      <a:r>
                        <a:rPr lang="hu-HU" sz="2700" b="0" i="0" dirty="0" err="1">
                          <a:latin typeface="Franklin Gothic Book" panose="020B0503020102020204" pitchFamily="34" charset="0"/>
                        </a:rPr>
                        <a:t>ai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94426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9892518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A0BDB72-AF76-01E3-7994-3CAF38551720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89921"/>
            <a:ext cx="20443439" cy="759012"/>
          </a:xfrm>
        </p:spPr>
        <p:txBody>
          <a:bodyPr/>
          <a:lstStyle/>
          <a:p>
            <a:r>
              <a:rPr lang="hu-HU" b="1" dirty="0"/>
              <a:t>4 0716 19 08 Járműfényező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ACE2A5D2-B740-FAA8-5930-874D1A0304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788389"/>
              </p:ext>
            </p:extLst>
          </p:nvPr>
        </p:nvGraphicFramePr>
        <p:xfrm>
          <a:off x="1647108" y="2346644"/>
          <a:ext cx="20367738" cy="419887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385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1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1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75129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9.1-es pontból átkerültek a vizsgatevékenység leírásába a projektdokumentációra (portfólió) vonatkozó tartalmi, formai előírások.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68769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8.4.2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Az egyedi projektfeladat F pontjába átkerültek az előírások (korábban a  9.2 pontban voltak).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97411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Amennyiben a szakmai vizsga számolást igénylő feladatot tartalmaz, nem programozható számológép használata megengedett.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8885613"/>
                  </a:ext>
                </a:extLst>
              </a:tr>
              <a:tr h="86795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9.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korábban a vizsgatevékenységek megszervezésére, azok vizsgaidőpontjaira, a vizsgaidőszakokra vonatkozó sajátos feltételek részben szereplő adatok felkerültek a 8.4 pont megfelelő részébe.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5050669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1DF94989-0AF2-9926-AD41-E47E52DCD68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7585" y="1232148"/>
            <a:ext cx="20443439" cy="589679"/>
          </a:xfrm>
        </p:spPr>
        <p:txBody>
          <a:bodyPr/>
          <a:lstStyle/>
          <a:p>
            <a:r>
              <a:rPr lang="hu-HU" b="1" dirty="0"/>
              <a:t>5 0714 19 09 Járműipari karbantartó technikus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44810CBF-B3EB-9B53-7FB6-7311B0129D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0489323"/>
              </p:ext>
            </p:extLst>
          </p:nvPr>
        </p:nvGraphicFramePr>
        <p:xfrm>
          <a:off x="1667585" y="2207782"/>
          <a:ext cx="20632270" cy="984588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96513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935757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42909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36150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5.2.1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Kisebb pontosítások az szakirányú oktatás eszközjegyzékben.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6979694"/>
                  </a:ext>
                </a:extLst>
              </a:tr>
              <a:tr h="303436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Változások felmenő rendszerben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</a:t>
                      </a:r>
                      <a:r>
                        <a:rPr lang="hu-HU" sz="2700" b="0" i="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</a:t>
                      </a:r>
                      <a:r>
                        <a:rPr lang="hu-HU" sz="2700" b="0" i="0" kern="120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özzétéve</a:t>
                      </a:r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2024.04.09; alkalmazás kezdete: 2024.09.01.)</a:t>
                      </a:r>
                      <a:endParaRPr lang="hu-HU" sz="2700" b="0" i="0" dirty="0">
                        <a:solidFill>
                          <a:schemeClr val="bg1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545114358"/>
                  </a:ext>
                </a:extLst>
              </a:tr>
              <a:tr h="76670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1.10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kizárólag szakmai vizsgára történő felkészítésben az egybefüggő szakmai gyakorlat időtartama 320 óráról 160 órára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9930966"/>
                  </a:ext>
                </a:extLst>
              </a:tr>
              <a:tr h="76670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1.9.2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Felnőttképzési jogviszonyban folyó oktatásban meghatározott foglalkozásszám 1/6-a kötelezően ágazati alapoktatásra fordítandó. Az arányszám ¼-ről lett csökkentve.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3966890"/>
                  </a:ext>
                </a:extLst>
              </a:tr>
              <a:tr h="92913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5.2.1.1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Eszközjegyzék  Automatikai technikus Autóipar szakmairány (Választás alapján, a képzés első öt évében) kiegészült a kollaboráns robotokkal.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3529705"/>
                  </a:ext>
                </a:extLst>
              </a:tr>
              <a:tr h="92913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5.2.1.3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Eszközjegyzék Járműipari karbantartó technikus (14. évfolyam, illetve a 3 éves kizárólag szakmai vizsgára történő felkészítésben)  kiegészült: lágyindítók és villamos motorok mérésére alkalmas mérőpaddal.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35500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központi interaktív vizsga témaköreinek változása: 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25 db szakmai feleletválasztós kérdés a következő témakörökből: villamos kapcsolókészülékek, </a:t>
                      </a:r>
                      <a:r>
                        <a:rPr lang="hu-HU" sz="2700" b="0" i="0" kern="1200" dirty="0" err="1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túláramvédelmi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elemek, vezérléstechnikai</a:t>
                      </a:r>
                      <a:r>
                        <a:rPr lang="hu-HU" sz="2700" b="0" i="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és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szabályozástechnikai ismeretek, karbantartási ismeretek, pneumatikus-</a:t>
                      </a:r>
                      <a:r>
                        <a:rPr lang="hu-HU" sz="2700" b="0" i="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elektropneumatikaus 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elektropneumatikus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hidraulikus rendszerek karbantartása, ipari hálózatok felépítése, </a:t>
                      </a:r>
                      <a:r>
                        <a:rPr lang="hu-HU" sz="2700" b="0" i="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szenzortechnikai elemek szerelése és beállítása, 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villamos és mechanikai mérések, mérés-adatgyűjtési rendszerek, munka-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és környezetvédelem, dokumentációs ismeretek, </a:t>
                      </a:r>
                      <a:r>
                        <a:rPr lang="hu-HU" sz="2700" b="0" i="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hibavédelmi (érintésvédelmi) ismeretek, programozási ismeretek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(karbantartás, ellenőrzés), áramütés elleni védelem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IPAR 4.0 rendszerek</a:t>
                      </a:r>
                      <a:r>
                        <a:rPr lang="hu-HU" sz="2700" b="0" i="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termelőberendezéseken végzett hibakeresés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4929568"/>
                  </a:ext>
                </a:extLst>
              </a:tr>
              <a:tr h="26596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központi interaktív vizsga értékelési szempontjai és %-os arányuk változott.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821757"/>
                  </a:ext>
                </a:extLst>
              </a:tr>
              <a:tr h="92913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projektfeladatban az 1. rész: Portfólió és bemutatása:  portfólió oldalszáma 5-10-ről 10-15-re növekedett és a szakképzés ideje alatt készült munkanaplókat is be kell mutatni.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08850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7304743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ABF6C7-240B-C59E-3538-B03E655A78A6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189815"/>
            <a:ext cx="20443439" cy="936697"/>
          </a:xfrm>
        </p:spPr>
        <p:txBody>
          <a:bodyPr/>
          <a:lstStyle/>
          <a:p>
            <a:r>
              <a:rPr lang="hu-HU" b="1" dirty="0"/>
              <a:t>5 0714 19 09 Járműipari karbantartó technikus</a:t>
            </a:r>
            <a:endParaRPr lang="hu-HU" sz="8000" b="1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3C018088-0E59-3DA0-8B1C-15C648C2AF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4986565"/>
              </p:ext>
            </p:extLst>
          </p:nvPr>
        </p:nvGraphicFramePr>
        <p:xfrm>
          <a:off x="1663526" y="2282225"/>
          <a:ext cx="20367738" cy="361489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130505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4072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2. 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rész: Munkavégzés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ellenőrzés, hibakeresés, beállítás, üzemeltetés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automatizált </a:t>
                      </a:r>
                      <a:r>
                        <a:rPr lang="hu-HU" sz="2700" b="0" i="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temelőberendezésen 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termelőberendezésen változott..</a:t>
                      </a:r>
                      <a:endParaRPr lang="hu-HU" sz="2700" b="0" i="0" kern="1200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 vizsgatevékenység végrehajtására rendelkezésre álló időtartam: 320-ról 300 percre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83947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2. rész: Munkavégzés automatizált termelőberendezésen feladat értékelésének szempontjai és %-</a:t>
                      </a:r>
                      <a:r>
                        <a:rPr lang="hu-HU" sz="2700" b="0" i="0" dirty="0" err="1">
                          <a:latin typeface="Franklin Gothic Book" panose="020B0503020102020204" pitchFamily="34" charset="0"/>
                        </a:rPr>
                        <a:t>ai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is változtak, a feladatnak megfelelően.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623977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526988"/>
            <a:ext cx="19868006" cy="1181707"/>
          </a:xfrm>
        </p:spPr>
        <p:txBody>
          <a:bodyPr/>
          <a:lstStyle/>
          <a:p>
            <a:r>
              <a:rPr lang="hu-HU" b="1"/>
              <a:t>Bevezethetőség - alkalmazás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2708695"/>
            <a:ext cx="20405166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 Specializált gép- és járműgyártás ágazathoz tartozó szakmák képzési és kimeneti követelményei  2023.11.29-én, közzétételük napján hatályba léptek, alkalmazásuk ettől a naptól kötelező. 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  <a:spcAft>
                <a:spcPts val="800"/>
              </a:spcAft>
            </a:pPr>
            <a:r>
              <a:rPr lang="hu-HU" sz="3100" dirty="0"/>
              <a:t>A Mechatronikus karbantartó, a Járműipari karbantartó, a Mechatronikai technikus és az Ipari szervíztechnikus szakmák esetében a felmenő rendszerben bevezetésre kerülő változtatásokat a KKK-k 2024.04.09-én közzétett verziója tartalmazza, és a 2024/2025-ös tanév első napjától alkalmazandók.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2613158402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954DB9F-C2DB-6E6D-5737-2330758DB65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01452" y="1335278"/>
            <a:ext cx="20443439" cy="1000460"/>
          </a:xfrm>
        </p:spPr>
        <p:txBody>
          <a:bodyPr/>
          <a:lstStyle/>
          <a:p>
            <a:r>
              <a:rPr lang="hu-HU" b="1" dirty="0"/>
              <a:t>4 0716 19 10 Járműkarosszéria-előkészítő, felületbevonó 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B49C4081-9CDF-051C-1E88-8CA5BCF274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5454216"/>
              </p:ext>
            </p:extLst>
          </p:nvPr>
        </p:nvGraphicFramePr>
        <p:xfrm>
          <a:off x="1660302" y="2335738"/>
          <a:ext cx="20828510" cy="733658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41183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087327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9771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4126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8.3.5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központi interaktív vizsgatevékenység értékelésébe bekerültek az esősegélynyújtási, újraélesztési feladatok, most 10%-ot kapott, így 5-% változás két másik tanulási egységben.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8626388"/>
                  </a:ext>
                </a:extLst>
              </a:tr>
              <a:tr h="108846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9.1 pontból átkerültek ide a projektdokumentációra (portfólió) vonatkozó tartalmi, formai előírások.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3033183"/>
                  </a:ext>
                </a:extLst>
              </a:tr>
              <a:tr h="80431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8.4.2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egyedi projektfeladat F pontjába átkerültek az előírások (korábban a  9.2 pontban voltak).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106569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értékelésének szempontjaiban kisebb, 10%-ot nem meghaladó módosítás.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92921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8.9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Amennyiben a szakmai vizsga számolást igénylő feladatot tartalmaz, nem programozható számológép használata megengedett.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113850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korábban a vizsgatevékenységek megszervezésére, azok vizsgaidőpontjaira, a vizsgaidőszakokra vonatkozó sajátos feltételek részben szereplő adatok felkerültek a 8.4 pont megfelelő részébe.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3689987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C2B0D26-4A49-D182-FF1E-25CFB2EAA7E6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7585" y="1205116"/>
            <a:ext cx="20443439" cy="792879"/>
          </a:xfrm>
        </p:spPr>
        <p:txBody>
          <a:bodyPr/>
          <a:lstStyle/>
          <a:p>
            <a:r>
              <a:rPr lang="hu-HU" b="1" dirty="0"/>
              <a:t>4 0716 19 11 Karosszérialakatos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2ACC8CE7-14D5-4FAF-6EAD-75A3B35BC4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2036442"/>
              </p:ext>
            </p:extLst>
          </p:nvPr>
        </p:nvGraphicFramePr>
        <p:xfrm>
          <a:off x="1667585" y="2392580"/>
          <a:ext cx="20870682" cy="506292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50783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19899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5821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7689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Interaktív vizsgatevékenységbe szakmai számítások helyett egyszerű számítások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7689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9.1 pontból átkerültek ide a projektdokumentációra (portfólió) vonatkozó tartalmi, formai előírások.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674028"/>
                  </a:ext>
                </a:extLst>
              </a:tr>
              <a:tr h="7689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8.4.2</a:t>
                      </a:r>
                      <a:endParaRPr lang="hu-HU" sz="27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Az egyedi projektfeladat F pontjába átkerültek az előírások (korábban a  9.2 pontban voltak).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0290759"/>
                  </a:ext>
                </a:extLst>
              </a:tr>
              <a:tr h="8883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8.9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Amennyiben a szakmai vizsga számolást igénylő feladatot tartalmaz, nem programozható számológép használata megengedett.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330592"/>
                  </a:ext>
                </a:extLst>
              </a:tr>
              <a:tr h="100962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korábban a vizsgatevékenységek megszervezésére, azok vizsgaidőpontjaira, a vizsgaidőszakokra vonatkozó sajátos feltételek részben szereplő adatok felkerültek a 8.4 pont megfelelő részébe.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7407942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953C59-A9EC-1CB4-18C9-2F768AE9203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52070"/>
            <a:ext cx="20045007" cy="657412"/>
          </a:xfrm>
        </p:spPr>
        <p:txBody>
          <a:bodyPr/>
          <a:lstStyle/>
          <a:p>
            <a:pPr algn="l"/>
            <a:r>
              <a:rPr lang="hu-HU" b="1" dirty="0"/>
              <a:t>4 0716 19 15 Lakókocsi- és lakóautógyártó, szerelő </a:t>
            </a:r>
          </a:p>
        </p:txBody>
      </p:sp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A3A4246B-1C53-B91F-AECD-4A0EA70601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9802897"/>
              </p:ext>
            </p:extLst>
          </p:nvPr>
        </p:nvGraphicFramePr>
        <p:xfrm>
          <a:off x="1663526" y="2286788"/>
          <a:ext cx="20857807" cy="114820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47852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09955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58400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56420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szakma azonosító száma </a:t>
                      </a:r>
                      <a:r>
                        <a:rPr lang="nb-NO" sz="2700" strike="sngStrike" dirty="0">
                          <a:latin typeface="Franklin Gothic Book" panose="020B0503020102020204" pitchFamily="34" charset="0"/>
                        </a:rPr>
                        <a:t>407161914</a:t>
                      </a: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nb-NO" sz="2700" dirty="0">
                          <a:latin typeface="Franklin Gothic Book" panose="020B0503020102020204" pitchFamily="34" charset="0"/>
                        </a:rPr>
                        <a:t>helyett 4 0716 19 15</a:t>
                      </a: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 (2015.07.10.)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4437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9229204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CDEC7FEC-F197-11C0-C55B-4DE21C5EF9B9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03830" y="1205961"/>
            <a:ext cx="20443439" cy="708212"/>
          </a:xfrm>
        </p:spPr>
        <p:txBody>
          <a:bodyPr/>
          <a:lstStyle/>
          <a:p>
            <a:r>
              <a:rPr lang="hu-HU" b="1" dirty="0"/>
              <a:t>5 0714 19 12 Mechatronikai technikus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F30879E7-8623-EF42-94E7-42A05B8B91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79882"/>
              </p:ext>
            </p:extLst>
          </p:nvPr>
        </p:nvGraphicFramePr>
        <p:xfrm>
          <a:off x="1703830" y="2305258"/>
          <a:ext cx="20800570" cy="457371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34823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065747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127086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0837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Nem releváns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szakma a minden KKK-t érintő változáson (3. dia) és az ágazat minden szakmáját érintő változáson (6.dia)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1159909"/>
                  </a:ext>
                </a:extLst>
              </a:tr>
              <a:tr h="694267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Változások felmenő rendszerben</a:t>
                      </a:r>
                    </a:p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</a:t>
                      </a:r>
                      <a:r>
                        <a:rPr lang="hu-HU" sz="2700" b="0" i="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</a:t>
                      </a:r>
                      <a:r>
                        <a:rPr lang="hu-HU" sz="2700" b="0" i="0" kern="120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özzétéve</a:t>
                      </a:r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2024.04.09; alkalmazás kezdete: 2024.09.01.)</a:t>
                      </a: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464675812"/>
                  </a:ext>
                </a:extLst>
              </a:tr>
              <a:tr h="6942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 A Projektfeladat 1. vizsgarészébe számolási és dokumentálási feladatok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1572134"/>
                  </a:ext>
                </a:extLst>
              </a:tr>
              <a:tr h="6942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A Projektfeladat értékelési szempontjai és %-</a:t>
                      </a:r>
                      <a:r>
                        <a:rPr lang="hu-HU" sz="2700" dirty="0" err="1">
                          <a:latin typeface="Franklin Gothic Book" panose="020B0503020102020204" pitchFamily="34" charset="0"/>
                        </a:rPr>
                        <a:t>ai</a:t>
                      </a:r>
                      <a:r>
                        <a:rPr lang="hu-HU" sz="2700" dirty="0">
                          <a:latin typeface="Franklin Gothic Book" panose="020B0503020102020204" pitchFamily="34" charset="0"/>
                        </a:rPr>
                        <a:t> változtak (számítási feladathoz bekerült értékelési % miatt).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38074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472251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953C59-A9EC-1CB4-18C9-2F768AE9203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52070"/>
            <a:ext cx="20045007" cy="657412"/>
          </a:xfrm>
        </p:spPr>
        <p:txBody>
          <a:bodyPr/>
          <a:lstStyle/>
          <a:p>
            <a:r>
              <a:rPr lang="hu-HU" b="1" dirty="0"/>
              <a:t>4 0714 19 13 </a:t>
            </a:r>
            <a:r>
              <a:rPr lang="hu-HU" b="1" dirty="0" err="1"/>
              <a:t>Mechatronikus</a:t>
            </a:r>
            <a:r>
              <a:rPr lang="hu-HU" b="1" dirty="0"/>
              <a:t> karbantartó</a:t>
            </a:r>
          </a:p>
          <a:p>
            <a:endParaRPr lang="hu-HU" sz="4400" dirty="0"/>
          </a:p>
        </p:txBody>
      </p:sp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A3A4246B-1C53-B91F-AECD-4A0EA70601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925419"/>
              </p:ext>
            </p:extLst>
          </p:nvPr>
        </p:nvGraphicFramePr>
        <p:xfrm>
          <a:off x="1663526" y="2286788"/>
          <a:ext cx="20857807" cy="859928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47852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09955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58400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65283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8.3.5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központi interaktív vizsgából törlésre került a feleletalkotós kérdéstípus.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916115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Változások felmenő rendszerben</a:t>
                      </a:r>
                    </a:p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</a:t>
                      </a:r>
                      <a:r>
                        <a:rPr lang="hu-HU" sz="2700" b="0" i="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</a:t>
                      </a:r>
                      <a:r>
                        <a:rPr lang="hu-HU" sz="2700" b="0" i="0" kern="1200" dirty="0" err="1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özzétéve</a:t>
                      </a:r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2024.04.09; alkalmazás kezdete: 2024.09.01.)</a:t>
                      </a: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155637391"/>
                  </a:ext>
                </a:extLst>
              </a:tr>
              <a:tr h="56420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Bekerült a központi interaktív vizsgatevékenységbe a villamos rajz alapismeretek.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443771"/>
                  </a:ext>
                </a:extLst>
              </a:tr>
              <a:tr h="58365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értékelésének %-</a:t>
                      </a:r>
                      <a:r>
                        <a:rPr lang="hu-HU" sz="2700" b="0" i="0" dirty="0" err="1">
                          <a:latin typeface="Franklin Gothic Book" panose="020B0503020102020204" pitchFamily="34" charset="0"/>
                        </a:rPr>
                        <a:t>ai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 módosításra kerültek.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2909454"/>
                  </a:ext>
                </a:extLst>
              </a:tr>
              <a:tr h="77837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1. rész: Portfólió és bemutatása:  portfólió oldalszáma 5-10-ről 10-15-re növekedett és a szakképzés ideje alatt készült munkanaplókat is be kell mutatni.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92681"/>
                  </a:ext>
                </a:extLst>
              </a:tr>
              <a:tr h="131470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2. rész: Hibakeresés, építés, javítás, beállítás feladat: A vizsgázó a vizsgafeladat megkezdése előtt előkészítheti a feladat végrehajtását. (Mechanikai munkák, vezérlő- és szabályozó készülékek, elektropneumatikus elemek, szenzorok elhelyezése, PLC és perifériáinak elhelyezése.) – szövegrésszel egészült ki.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4085052"/>
                  </a:ext>
                </a:extLst>
              </a:tr>
              <a:tr h="9108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3. rész: Vezérlés- és szabályozástechnika problémaelemzés: 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2. és 3. vizsgarészhez kapcsolódó feladatokat úgy kell összeállítani, hogy azok </a:t>
                      </a:r>
                      <a:r>
                        <a:rPr lang="hu-HU" sz="2700" b="0" i="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feladatokhoz kapcsolódóan 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tartalmazzanak 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alapvető 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villamos </a:t>
                      </a:r>
                      <a:r>
                        <a:rPr lang="hu-HU" sz="2700" b="0" i="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paraméterek meghatározásához (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méréseket (ellenállás, 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áram, feszültség</a:t>
                      </a:r>
                      <a:r>
                        <a:rPr lang="hu-HU" sz="2700" b="0" i="0" strike="sng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 teljesítmény, hatásfok) kapcsolódó szakmai számításokat tartalmazó dokumentálási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,) és ehhez kapcsolódóan a berendezés működésére utaló értékelési-ellenőrzési</a:t>
                      </a:r>
                      <a:r>
                        <a:rPr lang="hu-HU" sz="2700" b="0" i="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feladatokat.</a:t>
                      </a:r>
                      <a:r>
                        <a:rPr lang="hu-HU" sz="2700" b="0" i="0" u="sng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(pl. teljesítményszámítás, áramfelvétel kiértékelése, vezetői folytonosság megállapítása).</a:t>
                      </a:r>
                      <a:endParaRPr lang="hu-HU" sz="2700" b="0" i="0" dirty="0"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2965923"/>
                  </a:ext>
                </a:extLst>
              </a:tr>
              <a:tr h="67667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módosításoknak megfelelően változtak a vizsgatevékenység értékelésének %-</a:t>
                      </a:r>
                      <a:r>
                        <a:rPr lang="hu-HU" sz="2700" b="0" i="0" dirty="0" err="1">
                          <a:latin typeface="Franklin Gothic Book" panose="020B0503020102020204" pitchFamily="34" charset="0"/>
                        </a:rPr>
                        <a:t>ai</a:t>
                      </a: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46622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123614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Zrt.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2772625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241101"/>
            <a:ext cx="21985857" cy="690114"/>
          </a:xfrm>
        </p:spPr>
        <p:txBody>
          <a:bodyPr/>
          <a:lstStyle/>
          <a:p>
            <a:r>
              <a:rPr lang="hu-HU" b="1" dirty="0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4" y="2454755"/>
            <a:ext cx="21799707" cy="10403458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405309638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90695" y="1188322"/>
            <a:ext cx="20443439" cy="847912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378017"/>
              </p:ext>
            </p:extLst>
          </p:nvPr>
        </p:nvGraphicFramePr>
        <p:xfrm>
          <a:off x="1639172" y="2251387"/>
          <a:ext cx="21149109" cy="10075333"/>
        </p:xfrm>
        <a:graphic>
          <a:graphicData uri="http://schemas.openxmlformats.org/drawingml/2006/table">
            <a:tbl>
              <a:tblPr/>
              <a:tblGrid>
                <a:gridCol w="3177658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268561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1658195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438477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2016433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3145074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4221465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2223246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5884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2361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20037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Specializált gép- és járműgyártás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Alternatív járműhajtási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Specializált gép- és járműgyártás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Autógyártó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2172669"/>
                  </a:ext>
                </a:extLst>
              </a:tr>
              <a:tr h="43405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Specializált gép- és járműgyártás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Fémszerkezetfelület-bevonó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1555491"/>
                  </a:ext>
                </a:extLst>
              </a:tr>
              <a:tr h="58518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Specializált gép- és járműgyártás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Gépjármű-mechatronikai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Gyártás,  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Motorkerékpár- és versenymotor-szerelés,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Szerviz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742650"/>
                  </a:ext>
                </a:extLst>
              </a:tr>
              <a:tr h="20037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Specializált gép- és járműgyártás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Gépjármű mechatronikus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Gyártás,  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Motorkerékpár karbantartás, Szerviz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9801649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Specializált gép- és járműgyártás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Gyártósori gépbeállító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018263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Specializált gép- és járműgyártás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Hibrid és elektromos gépjármű-mechatronikus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07753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90695" y="1188322"/>
            <a:ext cx="20443439" cy="847912"/>
          </a:xfrm>
        </p:spPr>
        <p:txBody>
          <a:bodyPr/>
          <a:lstStyle/>
          <a:p>
            <a:r>
              <a:rPr lang="hu-HU" b="1" dirty="0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9292313"/>
              </p:ext>
            </p:extLst>
          </p:nvPr>
        </p:nvGraphicFramePr>
        <p:xfrm>
          <a:off x="1647974" y="2036234"/>
          <a:ext cx="21023603" cy="10769643"/>
        </p:xfrm>
        <a:graphic>
          <a:graphicData uri="http://schemas.openxmlformats.org/drawingml/2006/table">
            <a:tbl>
              <a:tblPr/>
              <a:tblGrid>
                <a:gridCol w="3158801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255098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1648355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424007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2004467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3126410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3937537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2468928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66994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88259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4743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Specializált gép- és járműgyártás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Ipari szerviztechnikus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0531758"/>
                  </a:ext>
                </a:extLst>
              </a:tr>
              <a:tr h="43480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Specializált gép- és járműgyártás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Járműfényező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8004662"/>
                  </a:ext>
                </a:extLst>
              </a:tr>
              <a:tr h="118032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Specializált gép- és járműgyártás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Járműipari karbantartó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9091570"/>
                  </a:ext>
                </a:extLst>
              </a:tr>
              <a:tr h="1405436"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Specializált gép- és járműgyártás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Járműkarosszéria-előkészítő, felületbevonó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5323068"/>
                  </a:ext>
                </a:extLst>
              </a:tr>
              <a:tr h="468479"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Specializált gép- és járműgyártás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Karosszérialakatos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2219736"/>
                  </a:ext>
                </a:extLst>
              </a:tr>
              <a:tr h="468479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Specializált gép- és járműgyártás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hu-HU" sz="27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hu-HU" sz="27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hu-HU" sz="27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hu-HU" sz="27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Lakókocsi- és lakóautógyártó, szerelő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3094606"/>
                  </a:ext>
                </a:extLst>
              </a:tr>
              <a:tr h="936957"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Specializált gép- és járműgyártás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Mechatronikai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8891682"/>
                  </a:ext>
                </a:extLst>
              </a:tr>
              <a:tr h="936957"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Specializált gép- és járműgyártás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0714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Mechatronikus karbantartó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7295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3065174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0422274"/>
              </p:ext>
            </p:extLst>
          </p:nvPr>
        </p:nvGraphicFramePr>
        <p:xfrm>
          <a:off x="1631255" y="2988527"/>
          <a:ext cx="21229726" cy="884879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6274201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3000842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  <a:gridCol w="3125586">
                  <a:extLst>
                    <a:ext uri="{9D8B030D-6E8A-4147-A177-3AD203B41FA5}">
                      <a16:colId xmlns:a16="http://schemas.microsoft.com/office/drawing/2014/main" val="1298715625"/>
                    </a:ext>
                  </a:extLst>
                </a:gridCol>
                <a:gridCol w="3025832">
                  <a:extLst>
                    <a:ext uri="{9D8B030D-6E8A-4147-A177-3AD203B41FA5}">
                      <a16:colId xmlns:a16="http://schemas.microsoft.com/office/drawing/2014/main" val="2137163192"/>
                    </a:ext>
                  </a:extLst>
                </a:gridCol>
                <a:gridCol w="3025833">
                  <a:extLst>
                    <a:ext uri="{9D8B030D-6E8A-4147-A177-3AD203B41FA5}">
                      <a16:colId xmlns:a16="http://schemas.microsoft.com/office/drawing/2014/main" val="2648692765"/>
                    </a:ext>
                  </a:extLst>
                </a:gridCol>
                <a:gridCol w="2777432">
                  <a:extLst>
                    <a:ext uri="{9D8B030D-6E8A-4147-A177-3AD203B41FA5}">
                      <a16:colId xmlns:a16="http://schemas.microsoft.com/office/drawing/2014/main" val="2814111360"/>
                    </a:ext>
                  </a:extLst>
                </a:gridCol>
              </a:tblGrid>
              <a:tr h="49117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495479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4.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5.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3250077"/>
                  </a:ext>
                </a:extLst>
              </a:tr>
              <a:tr h="5241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Alternatív járműhajtási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2023.09.07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2023.11.29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2024.04.18</a:t>
                      </a:r>
                      <a:endParaRPr lang="hu-HU" sz="2700" b="0" i="0" u="none" strike="noStrike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021040"/>
                  </a:ext>
                </a:extLst>
              </a:tr>
              <a:tr h="5241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Autógyártó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2023.09.07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2023.11.29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149231"/>
                  </a:ext>
                </a:extLst>
              </a:tr>
              <a:tr h="5241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Fémszerkezetfelület-bevonó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2023.11.29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9446766"/>
                  </a:ext>
                </a:extLst>
              </a:tr>
              <a:tr h="5241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Gépjárműmechatronikai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2023.11.29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6117193"/>
                  </a:ext>
                </a:extLst>
              </a:tr>
              <a:tr h="67593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Gépjármű mechatronikus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2023.11.29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4976703"/>
                  </a:ext>
                </a:extLst>
              </a:tr>
              <a:tr h="5241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Gyártósori gépbeállító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2023.11.29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4426230"/>
                  </a:ext>
                </a:extLst>
              </a:tr>
              <a:tr h="145417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Ipari szerviztechnikus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2023.11.29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2024.09.01.</a:t>
                      </a:r>
                    </a:p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hu-HU" sz="27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Közzétéve</a:t>
                      </a: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2024.04.09)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endParaRPr kumimoji="0" lang="hu-HU" sz="27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9938686"/>
                  </a:ext>
                </a:extLst>
              </a:tr>
              <a:tr h="5241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Járműfényező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2023.11.29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242552"/>
                  </a:ext>
                </a:extLst>
              </a:tr>
              <a:tr h="145417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Járműipari karbantartó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2023.11.29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2024.09.01.</a:t>
                      </a:r>
                    </a:p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hu-HU" sz="2700" b="0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Közzétéve</a:t>
                      </a: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: 2024.04.09)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endParaRPr kumimoji="0" lang="hu-HU" sz="27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1176464"/>
                  </a:ext>
                </a:extLst>
              </a:tr>
              <a:tr h="6089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Járműkarosszéria-előkészítő, felületbevonó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2023.11.29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827286"/>
                  </a:ext>
                </a:extLst>
              </a:tr>
              <a:tr h="5241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Karosszérialakatos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2023.11.29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403802"/>
                  </a:ext>
                </a:extLst>
              </a:tr>
            </a:tbl>
          </a:graphicData>
        </a:graphic>
      </p:graphicFrame>
      <p:sp>
        <p:nvSpPr>
          <p:cNvPr id="4" name="Szöveg helye 1">
            <a:extLst>
              <a:ext uri="{FF2B5EF4-FFF2-40B4-BE49-F238E27FC236}">
                <a16:creationId xmlns:a16="http://schemas.microsoft.com/office/drawing/2014/main" id="{CF56523E-0AFC-5280-7DAB-BA369B7F7BF3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61816"/>
            <a:ext cx="20443439" cy="1726711"/>
          </a:xfrm>
        </p:spPr>
        <p:txBody>
          <a:bodyPr/>
          <a:lstStyle/>
          <a:p>
            <a:r>
              <a:rPr lang="hu-HU" b="1" dirty="0"/>
              <a:t>Képzési és kimeneti követelmények hatályba lépése</a:t>
            </a:r>
          </a:p>
          <a:p>
            <a:r>
              <a:rPr lang="hu-HU" sz="4000" dirty="0"/>
              <a:t>A változáskövetés alapja a </a:t>
            </a:r>
            <a:r>
              <a:rPr lang="hu-HU" sz="4000" dirty="0">
                <a:solidFill>
                  <a:srgbClr val="FF0000"/>
                </a:solidFill>
              </a:rPr>
              <a:t>2022.09.12-én </a:t>
            </a:r>
            <a:r>
              <a:rPr lang="hu-HU" sz="4000" dirty="0"/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252906898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1739441"/>
              </p:ext>
            </p:extLst>
          </p:nvPr>
        </p:nvGraphicFramePr>
        <p:xfrm>
          <a:off x="1663526" y="2988527"/>
          <a:ext cx="21229726" cy="415911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471267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3607723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  <a:gridCol w="3125586">
                  <a:extLst>
                    <a:ext uri="{9D8B030D-6E8A-4147-A177-3AD203B41FA5}">
                      <a16:colId xmlns:a16="http://schemas.microsoft.com/office/drawing/2014/main" val="1298715625"/>
                    </a:ext>
                  </a:extLst>
                </a:gridCol>
                <a:gridCol w="2975956">
                  <a:extLst>
                    <a:ext uri="{9D8B030D-6E8A-4147-A177-3AD203B41FA5}">
                      <a16:colId xmlns:a16="http://schemas.microsoft.com/office/drawing/2014/main" val="2137163192"/>
                    </a:ext>
                  </a:extLst>
                </a:gridCol>
                <a:gridCol w="4239491">
                  <a:extLst>
                    <a:ext uri="{9D8B030D-6E8A-4147-A177-3AD203B41FA5}">
                      <a16:colId xmlns:a16="http://schemas.microsoft.com/office/drawing/2014/main" val="2648692765"/>
                    </a:ext>
                  </a:extLst>
                </a:gridCol>
                <a:gridCol w="2809703">
                  <a:extLst>
                    <a:ext uri="{9D8B030D-6E8A-4147-A177-3AD203B41FA5}">
                      <a16:colId xmlns:a16="http://schemas.microsoft.com/office/drawing/2014/main" val="2814111360"/>
                    </a:ext>
                  </a:extLst>
                </a:gridCol>
              </a:tblGrid>
              <a:tr h="31024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422773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4.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5.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3250077"/>
                  </a:ext>
                </a:extLst>
              </a:tr>
              <a:tr h="518004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Lakókocsi- és lakóautógyártó, szerelő 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2024.09.02.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2025.07.10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endParaRPr kumimoji="0" lang="hu-HU" sz="27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endParaRPr kumimoji="0" lang="hu-HU" sz="27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2057434"/>
                  </a:ext>
                </a:extLst>
              </a:tr>
              <a:tr h="51800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Mechatronikai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2023.11.29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2024.09.01.</a:t>
                      </a:r>
                    </a:p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(Közzétéve: 2024.04.09)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endParaRPr kumimoji="0" lang="hu-HU" sz="27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6748968"/>
                  </a:ext>
                </a:extLst>
              </a:tr>
              <a:tr h="7316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Mechatronikus karbantartó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2023.11.29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 2024.09.01.</a:t>
                      </a:r>
                    </a:p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(Közzétéve: 2024.04.09)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endParaRPr kumimoji="0" lang="hu-HU" sz="27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3946476"/>
                  </a:ext>
                </a:extLst>
              </a:tr>
              <a:tr h="69265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Hibrid és elektromos gépjármű-mechatronikus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2021.09.13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2023.11.29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(2024.04.18.)</a:t>
                      </a:r>
                      <a:endParaRPr lang="hu-HU" sz="2700" b="0" i="0" u="none" strike="noStrike" dirty="0">
                        <a:solidFill>
                          <a:schemeClr val="tx1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979156"/>
                  </a:ext>
                </a:extLst>
              </a:tr>
            </a:tbl>
          </a:graphicData>
        </a:graphic>
      </p:graphicFrame>
      <p:sp>
        <p:nvSpPr>
          <p:cNvPr id="4" name="Szöveg helye 1">
            <a:extLst>
              <a:ext uri="{FF2B5EF4-FFF2-40B4-BE49-F238E27FC236}">
                <a16:creationId xmlns:a16="http://schemas.microsoft.com/office/drawing/2014/main" id="{CF56523E-0AFC-5280-7DAB-BA369B7F7BF3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61816"/>
            <a:ext cx="20443439" cy="1726711"/>
          </a:xfrm>
        </p:spPr>
        <p:txBody>
          <a:bodyPr/>
          <a:lstStyle/>
          <a:p>
            <a:r>
              <a:rPr lang="hu-HU" b="1" dirty="0"/>
              <a:t>Képzési és kimeneti követelmények hatályba lépése</a:t>
            </a:r>
          </a:p>
          <a:p>
            <a:r>
              <a:rPr lang="hu-HU" sz="4000" dirty="0"/>
              <a:t>A változáskövetés alapja a </a:t>
            </a:r>
            <a:r>
              <a:rPr lang="hu-HU" sz="4000" dirty="0">
                <a:solidFill>
                  <a:srgbClr val="FF0000"/>
                </a:solidFill>
              </a:rPr>
              <a:t>2022.09.12-én </a:t>
            </a:r>
            <a:r>
              <a:rPr lang="hu-HU" sz="4000" dirty="0"/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358268712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2011546-22C9-106C-D4C5-D6D75FC0BD2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35602"/>
            <a:ext cx="20443439" cy="1024826"/>
          </a:xfrm>
        </p:spPr>
        <p:txBody>
          <a:bodyPr/>
          <a:lstStyle/>
          <a:p>
            <a:r>
              <a:rPr lang="hu-HU" b="1" dirty="0"/>
              <a:t>Az ágazat minden szakmáját érintő változások</a:t>
            </a:r>
          </a:p>
        </p:txBody>
      </p:sp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682BD616-8970-5E99-D4EC-43C7921F4D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675328"/>
              </p:ext>
            </p:extLst>
          </p:nvPr>
        </p:nvGraphicFramePr>
        <p:xfrm>
          <a:off x="1663526" y="2626424"/>
          <a:ext cx="20891674" cy="304626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55561">
                  <a:extLst>
                    <a:ext uri="{9D8B030D-6E8A-4147-A177-3AD203B41FA5}">
                      <a16:colId xmlns:a16="http://schemas.microsoft.com/office/drawing/2014/main" val="2520925931"/>
                    </a:ext>
                  </a:extLst>
                </a:gridCol>
                <a:gridCol w="16136113">
                  <a:extLst>
                    <a:ext uri="{9D8B030D-6E8A-4147-A177-3AD203B41FA5}">
                      <a16:colId xmlns:a16="http://schemas.microsoft.com/office/drawing/2014/main" val="2393207807"/>
                    </a:ext>
                  </a:extLst>
                </a:gridCol>
              </a:tblGrid>
              <a:tr h="85034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2099205"/>
                  </a:ext>
                </a:extLst>
              </a:tr>
              <a:tr h="88018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ágazati alapvizsga írásbeli vizsgatevékenységben a feladattípusok leírása egységesítésre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9578671"/>
                  </a:ext>
                </a:extLst>
              </a:tr>
              <a:tr h="131573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7.2.5.2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7.3.5.2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ágazati alapvizsga írásbeli és gyakorlati vizsgatevékenység értékelésében is a sikerkritérium egységesen 51%-</a:t>
                      </a:r>
                      <a:r>
                        <a:rPr kumimoji="0" lang="hu-HU" sz="2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ról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 40%-</a:t>
                      </a:r>
                      <a:r>
                        <a:rPr kumimoji="0" lang="hu-HU" sz="2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ra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 módosult, csakúgy, mint a műszaki ágazati alapoktatással érintett ágazatok szakmái esetében.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76670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2485083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B764EED-157A-49AB-3B2C-1FC8036AFD7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4519" y="1357655"/>
            <a:ext cx="20443439" cy="691279"/>
          </a:xfrm>
        </p:spPr>
        <p:txBody>
          <a:bodyPr/>
          <a:lstStyle/>
          <a:p>
            <a:pPr fontAlgn="ctr" hangingPunct="1"/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5 0716 19 01 Alternatív járműhajtási technikus</a:t>
            </a:r>
          </a:p>
          <a:p>
            <a:pPr fontAlgn="ctr" hangingPunct="1"/>
            <a:endParaRPr lang="hu-HU" sz="4400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ABEC4B26-593F-DFA8-CEA3-1491B81A68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503084"/>
              </p:ext>
            </p:extLst>
          </p:nvPr>
        </p:nvGraphicFramePr>
        <p:xfrm>
          <a:off x="1684519" y="2457830"/>
          <a:ext cx="20891674" cy="717449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55561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36113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5034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1575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1.9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solidFill>
                            <a:srgbClr val="FF0000"/>
                          </a:solidFill>
                          <a:latin typeface="Franklin Gothic Book" panose="020B0503020102020204" pitchFamily="34" charset="0"/>
                        </a:rPr>
                        <a:t>2023.09.07</a:t>
                      </a: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-én megjelent KKK-ban az alapadatok közé bekerült a szakmai oktatás foglalkozásainak száma, illetve az interaktív vizsgatevékenység értékelése lett harmonizálva 100%-</a:t>
                      </a:r>
                      <a:r>
                        <a:rPr lang="hu-HU" sz="2700" b="0" dirty="0" err="1">
                          <a:latin typeface="Franklin Gothic Book" panose="020B0503020102020204" pitchFamily="34" charset="0"/>
                        </a:rPr>
                        <a:t>ra</a:t>
                      </a: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5084179"/>
                  </a:ext>
                </a:extLst>
              </a:tr>
              <a:tr h="1157500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1.9.2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Felnőttképzési jogviszonyban folyó oktatásban meghatározott foglalkozásszám 1/6-a kötelezően ágazati alapoktatásra fordítandó. Az arányszám ¼-ről lett csökkentve.</a:t>
                      </a:r>
                      <a:r>
                        <a:rPr lang="hu-HU" sz="2700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(2024.04.18.)</a:t>
                      </a:r>
                      <a:endParaRPr lang="hu-HU" sz="2700" b="0" kern="1200" dirty="0">
                        <a:solidFill>
                          <a:schemeClr val="tx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8727922"/>
                  </a:ext>
                </a:extLst>
              </a:tr>
              <a:tr h="88018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1.10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Az egybefüggő szakmai gyakorlat időtartama a kizárólag szakmai vizsgára történő felkészítésben: 320 óráról, 160 órára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88018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Egy sor kiegészítés a szakirányú oktatás szakmai követelményeinek táblázatában: „</a:t>
                      </a:r>
                      <a:r>
                        <a:rPr lang="hu-HU" sz="2700" b="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Aktív és passzív biztonsági rendszereken hibakeresést, javítást végez. Alkatrészeket a gyártói előírások szerint kezel, cserél, tárol”.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4468954"/>
                  </a:ext>
                </a:extLst>
              </a:tr>
              <a:tr h="93304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Amennyiben a szakmai vizsga számolást igénylő feladatot tartalmaz, nem programozható számológép használata megengedett.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131573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dirty="0">
                          <a:latin typeface="Franklin Gothic Book" panose="020B0503020102020204" pitchFamily="34" charset="0"/>
                        </a:rPr>
                        <a:t>A vizsgatevékenységek megszervezésére, azok vizsgaidőpontjaira, a vizsgaidőszakokra vonatkozó sajátos feltételek: Egyéb képesítés nélkül a tanuló/vizsgázó az előírt képesítéssel rendelkező felügyelete mellett használhatja a javítási tevékenységekkel kapcsolatos emelőberendezéseket.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6625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15407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6962</TotalTime>
  <Words>2993</Words>
  <Application>Microsoft Office PowerPoint</Application>
  <PresentationFormat>Egyéni</PresentationFormat>
  <Paragraphs>502</Paragraphs>
  <Slides>25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25</vt:i4>
      </vt:variant>
    </vt:vector>
  </HeadingPairs>
  <TitlesOfParts>
    <vt:vector size="31" baseType="lpstr">
      <vt:lpstr>Arial</vt:lpstr>
      <vt:lpstr>Courier New</vt:lpstr>
      <vt:lpstr>Franklin Gothic Book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Surányi Anita</cp:lastModifiedBy>
  <cp:revision>541</cp:revision>
  <dcterms:modified xsi:type="dcterms:W3CDTF">2025-07-15T08:37:59Z</dcterms:modified>
</cp:coreProperties>
</file>