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0"/>
  </p:notesMasterIdLst>
  <p:handoutMasterIdLst>
    <p:handoutMasterId r:id="rId11"/>
  </p:handoutMasterIdLst>
  <p:sldIdLst>
    <p:sldId id="456" r:id="rId2"/>
    <p:sldId id="466" r:id="rId3"/>
    <p:sldId id="467" r:id="rId4"/>
    <p:sldId id="449" r:id="rId5"/>
    <p:sldId id="453" r:id="rId6"/>
    <p:sldId id="450" r:id="rId7"/>
    <p:sldId id="451" r:id="rId8"/>
    <p:sldId id="480" r:id="rId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3C4D6C"/>
    <a:srgbClr val="DE095C"/>
    <a:srgbClr val="E74C88"/>
    <a:srgbClr val="FFE4B5"/>
    <a:srgbClr val="D5E9FA"/>
    <a:srgbClr val="09DE84"/>
    <a:srgbClr val="FFC55D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Gazdálkodás és menedzsment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037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521609" cy="1026217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8" y="1301575"/>
            <a:ext cx="20443439" cy="7759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56643"/>
              </p:ext>
            </p:extLst>
          </p:nvPr>
        </p:nvGraphicFramePr>
        <p:xfrm>
          <a:off x="1684519" y="2252134"/>
          <a:ext cx="20443438" cy="5003845"/>
        </p:xfrm>
        <a:graphic>
          <a:graphicData uri="http://schemas.openxmlformats.org/drawingml/2006/table">
            <a:tbl>
              <a:tblPr/>
              <a:tblGrid>
                <a:gridCol w="3111001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7584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008838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0106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8498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7716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312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Gazdálkodás és menedzsment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Pénzügyi-számviteli ügyintéző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3441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Gazdálkodás és menedzsment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Vállalkozási ügyviteli ügyintéző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524895"/>
              </p:ext>
            </p:extLst>
          </p:nvPr>
        </p:nvGraphicFramePr>
        <p:xfrm>
          <a:off x="1663527" y="2988527"/>
          <a:ext cx="21056947" cy="28383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6879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623824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508000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4269913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</a:tblGrid>
              <a:tr h="7286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728607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90892"/>
                  </a:ext>
                </a:extLst>
              </a:tr>
              <a:tr h="7421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Pénzügyi-számviteli ügyintéző</a:t>
                      </a:r>
                    </a:p>
                  </a:txBody>
                  <a:tcPr marL="6350" marR="6350" marT="6350" marB="0" anchor="ctr">
                    <a:lnT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6389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Vállalkozási ügyviteli ügyintéző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8EA0EDBB-14EF-05C7-1923-EF1E7CDCE1F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306854"/>
            <a:ext cx="20045007" cy="911412"/>
          </a:xfrm>
        </p:spPr>
        <p:txBody>
          <a:bodyPr/>
          <a:lstStyle/>
          <a:p>
            <a:pPr algn="just"/>
            <a:r>
              <a:rPr lang="hu-HU" b="1" dirty="0"/>
              <a:t>5 0411 09 01 Pénzügyi-számviteli ügyintéző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4ED0A34-9C16-224F-BE11-401F74D33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826929"/>
              </p:ext>
            </p:extLst>
          </p:nvPr>
        </p:nvGraphicFramePr>
        <p:xfrm>
          <a:off x="1688578" y="2401146"/>
          <a:ext cx="21056948" cy="767757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3183">
                  <a:extLst>
                    <a:ext uri="{9D8B030D-6E8A-4147-A177-3AD203B41FA5}">
                      <a16:colId xmlns:a16="http://schemas.microsoft.com/office/drawing/2014/main" val="4226319908"/>
                    </a:ext>
                  </a:extLst>
                </a:gridCol>
                <a:gridCol w="16263765">
                  <a:extLst>
                    <a:ext uri="{9D8B030D-6E8A-4147-A177-3AD203B41FA5}">
                      <a16:colId xmlns:a16="http://schemas.microsoft.com/office/drawing/2014/main" val="3821289354"/>
                    </a:ext>
                  </a:extLst>
                </a:gridCol>
              </a:tblGrid>
              <a:tr h="6585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324671"/>
                  </a:ext>
                </a:extLst>
              </a:tr>
              <a:tr h="10802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7.2.4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Ágazati alapvizsgánál az értékelést százalékban határozzák meg a pontszám helyett.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997368"/>
                  </a:ext>
                </a:extLst>
              </a:tr>
              <a:tr h="10802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leírásában a tanulási eredmények meghatározásának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9332580"/>
                  </a:ext>
                </a:extLst>
              </a:tr>
              <a:tr h="12506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portfólió vizsgarész részletes pontosítása, kötelező és választható elemekre való bontása.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780220"/>
                  </a:ext>
                </a:extLst>
              </a:tr>
              <a:tr h="11801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végrehajtására rendelkezésre álló időtartam csökkenése 200 percről 185 perce.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280873"/>
                  </a:ext>
                </a:extLst>
              </a:tr>
              <a:tr h="10802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vizsgarészeinek egymáshoz viszonyított aránya változott (40-30-30%-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ról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40-40-20%-ra).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9708593"/>
                  </a:ext>
                </a:extLst>
              </a:tr>
              <a:tr h="13474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Sikertelen projektfeladat vizsgatevékenység esetén azt a vizsgarészt kell megismételni, amelynél a vizsgázó teljesítménye nem érte le a 40%-ot.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0043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2566"/>
            <a:ext cx="20443439" cy="930714"/>
          </a:xfrm>
        </p:spPr>
        <p:txBody>
          <a:bodyPr/>
          <a:lstStyle/>
          <a:p>
            <a:pPr fontAlgn="ctr" hangingPunct="1"/>
            <a:r>
              <a:rPr lang="hu-HU" b="1" dirty="0"/>
              <a:t>5 0411 09 02 Vállalkozási ügyviteli ügyintéző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3C68CB93-4653-0F7E-98B6-669DFBF0B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786038"/>
              </p:ext>
            </p:extLst>
          </p:nvPr>
        </p:nvGraphicFramePr>
        <p:xfrm>
          <a:off x="1663526" y="2350770"/>
          <a:ext cx="20367738" cy="93332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97319048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3990168359"/>
                    </a:ext>
                  </a:extLst>
                </a:gridCol>
              </a:tblGrid>
              <a:tr h="8637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854857"/>
                  </a:ext>
                </a:extLst>
              </a:tr>
              <a:tr h="10353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7.2.4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Ágazati alapvizsgánál az értékelést százalékban határozzák meg a pontszám helyett.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035915"/>
                  </a:ext>
                </a:extLst>
              </a:tr>
              <a:tr h="10353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leírásában a tanulási eredmények meghatározásának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368220"/>
                  </a:ext>
                </a:extLst>
              </a:tr>
              <a:tr h="15184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értékelésénél meghatározásra került, hogy a két nagy feladattípuscsoport között azonos (fele-fele) arányban oszlik meg a vizsgatevékenységen az általuk elérhető maximális pontszám.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0258856"/>
                  </a:ext>
                </a:extLst>
              </a:tr>
              <a:tr h="13445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portfólió vizsgarész részletes pontosítása, kötelező és választható elemekre való bontása.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647930"/>
                  </a:ext>
                </a:extLst>
              </a:tr>
              <a:tr h="11201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végrehajtására rendelkezésre álló időtartam csökkenése 200 percről 170 perce.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408150"/>
                  </a:ext>
                </a:extLst>
              </a:tr>
              <a:tr h="11353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vizsgarészeinek egymáshoz viszonyított aránya változott (30-45-25%-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ról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35-45-20%-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ra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9775886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Sikertelen projektfeladat vizsgatevékenység esetén azt a vizsgarészt kell megismételni, amelynél a vizsgázó teljesítménye nem érte le a 40%-ot.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828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4045</TotalTime>
  <Words>722</Words>
  <Application>Microsoft Office PowerPoint</Application>
  <PresentationFormat>Egyéni</PresentationFormat>
  <Paragraphs>106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376</cp:revision>
  <dcterms:modified xsi:type="dcterms:W3CDTF">2024-07-01T06:17:57Z</dcterms:modified>
</cp:coreProperties>
</file>