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5"/>
  </p:notesMasterIdLst>
  <p:handoutMasterIdLst>
    <p:handoutMasterId r:id="rId26"/>
  </p:handoutMasterIdLst>
  <p:sldIdLst>
    <p:sldId id="470" r:id="rId2"/>
    <p:sldId id="471" r:id="rId3"/>
    <p:sldId id="467" r:id="rId4"/>
    <p:sldId id="472" r:id="rId5"/>
    <p:sldId id="449" r:id="rId6"/>
    <p:sldId id="473" r:id="rId7"/>
    <p:sldId id="453" r:id="rId8"/>
    <p:sldId id="469" r:id="rId9"/>
    <p:sldId id="454" r:id="rId10"/>
    <p:sldId id="466" r:id="rId11"/>
    <p:sldId id="455" r:id="rId12"/>
    <p:sldId id="459" r:id="rId13"/>
    <p:sldId id="457" r:id="rId14"/>
    <p:sldId id="456" r:id="rId15"/>
    <p:sldId id="460" r:id="rId16"/>
    <p:sldId id="464" r:id="rId17"/>
    <p:sldId id="452" r:id="rId18"/>
    <p:sldId id="462" r:id="rId19"/>
    <p:sldId id="465" r:id="rId20"/>
    <p:sldId id="463" r:id="rId21"/>
    <p:sldId id="458" r:id="rId22"/>
    <p:sldId id="450" r:id="rId23"/>
    <p:sldId id="474" r:id="rId24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1FA85AD-A5A2-6776-51F9-93FF3E18167B}" name="Surányi Anita" initials="SA" userId="S::balogh.anita@ikk.hu::e6b2f721-2de6-4f7f-851e-850ec2ebf21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74D"/>
    <a:srgbClr val="DE095C"/>
    <a:srgbClr val="0084F4"/>
    <a:srgbClr val="E74C88"/>
    <a:srgbClr val="8FF0C7"/>
    <a:srgbClr val="D5E9FA"/>
    <a:srgbClr val="FFE4B5"/>
    <a:srgbClr val="09DE84"/>
    <a:srgbClr val="FFC55D"/>
    <a:srgbClr val="929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7/2/2024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net.jogtar.hu/jogszabaly?docid=a2000012.kor#lbj518idd341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net.jogtar.hu/jogszabaly?docid=a2000012.kor#lbj518idd341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az</a:t>
            </a:r>
          </a:p>
          <a:p>
            <a:r>
              <a:rPr lang="hu-HU" dirty="0"/>
              <a:t>Egészségügy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05655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CBA6CCF-D49D-09A8-68B1-51A96349FF2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45902" y="1469838"/>
            <a:ext cx="20443439" cy="778062"/>
          </a:xfrm>
        </p:spPr>
        <p:txBody>
          <a:bodyPr/>
          <a:lstStyle/>
          <a:p>
            <a:r>
              <a:rPr lang="hu-HU" b="1" dirty="0"/>
              <a:t>5 0913 03 02 Egészségügyi asszisztens</a:t>
            </a: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0266F75B-6C58-0145-7FDB-8C1F855CE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735105"/>
              </p:ext>
            </p:extLst>
          </p:nvPr>
        </p:nvGraphicFramePr>
        <p:xfrm>
          <a:off x="1745903" y="2495550"/>
          <a:ext cx="20443438" cy="684757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53530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89908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823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8014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2024.01.16-án kiadott KKK kiegészítésre került a Audiológiai asszisztens és hallásakusztikus szakmairány a hallásakusztikus tartalmakkal az alábbiak szerint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6655731"/>
                  </a:ext>
                </a:extLst>
              </a:tr>
              <a:tr h="6625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munkaterület leírásába bekerültek a hallásakusztikával kapcsolatos tartalmak.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3202713"/>
                  </a:ext>
                </a:extLst>
              </a:tr>
              <a:tr h="62110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5.3.1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eszközjegyzék kiegészült a hallásakusztikához szükséges eszközökkel.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5258620"/>
                  </a:ext>
                </a:extLst>
              </a:tr>
              <a:tr h="6383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6.5.1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deszkriptor tábla kiegészült a hallásakusztika tartalmakkal.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5865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vizsgatevékenység leírásába bekerült 10% hallásakusztika tartalom.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23829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kiegészült hallásakusztika tartalmakkal (20 perc).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Alkalmazására vonatkozó kitétel: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„A képzési és kimeneti követelmény alkalmazása a szakképzésről szóló 2019. évi LXXX. törvény 11.§ (4) bekezdése alapján a közzététel napjától kötelező, az alábbi kivétellel: Az Audiológiai és hallásakusztikus szakmairányára vonatkozó előírások a szakirányú oktatást a dokumentum közzétételét követően megkezdő tanulók/képzésben résztvevők esetében alkalmazandók.”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40325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C333EEB9-A838-C3FD-91CD-B1590D026F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98388"/>
            <a:ext cx="20443439" cy="663762"/>
          </a:xfrm>
        </p:spPr>
        <p:txBody>
          <a:bodyPr/>
          <a:lstStyle/>
          <a:p>
            <a:r>
              <a:rPr lang="hu-HU" b="1" dirty="0"/>
              <a:t>5 0913 03 02 Egészségügyi asszisztens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F0D600F8-57D5-58E4-3E7E-5734648FFD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671726"/>
              </p:ext>
            </p:extLst>
          </p:nvPr>
        </p:nvGraphicFramePr>
        <p:xfrm>
          <a:off x="1663526" y="2205965"/>
          <a:ext cx="21094874" cy="1052790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728479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36639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737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7152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 és 8.12.2;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8.21.2 és  8.30.2;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8.39.2 és 8.48.2;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8.57.2 és 8.66.2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Központi interaktív vizsgatevékenység leírásában 60 db helyett 45 db feladatból álló kérdéssor került meghatározásra, a rendelkezésre álló időtartam változatlan maradt mind a 8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7152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 és 8.12.4;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8.21.4 és 8.30.4;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8.39.4 és 8.48.4;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8.57.4 és 8.66.4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interaktív vizsgatevékenység aránya a teljes szakmai vizsgán belül: 30% (korábban 20% volt) mind a 8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17152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8.2.2 és 8.11.2;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8.20.2 és 8.29.2;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8.38.2 és 8.47.2;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8.56.2 és 8.65.2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Kikerült a szakmai vizsgából a portfólió készítése, mind a 8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17152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8.5 és 8.14;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8.23 és 8.32;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8.41 és 8.50;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8.59 és 8.68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 vizsga vizsgatevékenységeinek lebonyolításához szükséges személyi feltételek kiegészítésre kerülték, mind a 8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17152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8.6 és 8.15;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8.24 és 8.33;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8.42 és 8.51;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8.60 és 8.69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 vizsga vizsgatevékenységeinek lebonyolításához szükséges tárgyi feltételek kiegészítésre, pontosításra kerültek, mind a 8 szakmairányban.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  <a:tr h="11778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vizsgatevékenységek megszervezésére, azok vizsgaidőpontjaira, a vizsgaidőszakokra vonatkozó sajátos feltételek törlésre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218055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9EEDBE4-D99D-F5DC-AD0A-53960886D39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8752" y="1266292"/>
            <a:ext cx="20443439" cy="930462"/>
          </a:xfrm>
        </p:spPr>
        <p:txBody>
          <a:bodyPr/>
          <a:lstStyle/>
          <a:p>
            <a:pPr algn="just"/>
            <a:r>
              <a:rPr lang="hu-HU" b="1" dirty="0"/>
              <a:t>5 0914 03 03 Egészségügyi laboráns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BE368411-67C3-B42A-6504-9DDB312A93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866985"/>
              </p:ext>
            </p:extLst>
          </p:nvPr>
        </p:nvGraphicFramePr>
        <p:xfrm>
          <a:off x="1764452" y="2196754"/>
          <a:ext cx="20930795" cy="743492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64466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6632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08066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569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 és 8.12.2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 leírásában 60 db helyett 45 db feladatból álló kérdéssor került meghatározásra, a rendelkezésre álló időtartam változatlan maradt mindkét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3263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 és 8.12.3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aránya a teljes szakmai vizsgán belül: 30% (korábban 20% volt) mindkét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4983854"/>
                  </a:ext>
                </a:extLst>
              </a:tr>
              <a:tr h="12569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 és 8.14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kiegészítésre kerülték, mindkét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12569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 és 8.15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kiegészítésre, pontosításra kerültek mindkét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120209"/>
                  </a:ext>
                </a:extLst>
              </a:tr>
              <a:tr h="12569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megszervezésére, azok vizsgaidőpontjaira, a vizsgaidőszakokra vonatkozó sajátos feltételek törlésre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156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00323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545EA12-9220-D05E-88B9-E638E3DC150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31716" y="1200984"/>
            <a:ext cx="20443439" cy="652008"/>
          </a:xfrm>
        </p:spPr>
        <p:txBody>
          <a:bodyPr/>
          <a:lstStyle/>
          <a:p>
            <a:r>
              <a:rPr lang="hu-HU" b="1" dirty="0"/>
              <a:t>5 0913 03 04 Gyakorló ápoló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CF8892F1-97BA-7C13-F41C-3A6B67E01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190956"/>
              </p:ext>
            </p:extLst>
          </p:nvPr>
        </p:nvGraphicFramePr>
        <p:xfrm>
          <a:off x="1715912" y="2163666"/>
          <a:ext cx="20777191" cy="375031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29502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4768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0358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090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kiegészítésre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9027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 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kiegészítésre,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068630"/>
                  </a:ext>
                </a:extLst>
              </a:tr>
              <a:tr h="90271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Kifutó szakma, Szakmajegyzékből törlésre került.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77614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33552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FB0E472-C238-41BD-9575-CEDF570895D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3745"/>
            <a:ext cx="20443439" cy="812873"/>
          </a:xfrm>
        </p:spPr>
        <p:txBody>
          <a:bodyPr/>
          <a:lstStyle/>
          <a:p>
            <a:r>
              <a:rPr lang="hu-HU" b="1" dirty="0"/>
              <a:t>5 0913 03 13 Csecsemő- és gyermekápoló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942303A-5287-1E9F-2AB1-0DE5515285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338850"/>
              </p:ext>
            </p:extLst>
          </p:nvPr>
        </p:nvGraphicFramePr>
        <p:xfrm>
          <a:off x="1701375" y="2202577"/>
          <a:ext cx="20443439" cy="551205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53530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8990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175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4748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2024. július 1-jével hatályba lépett módosítások értelmében a Szakmajegyzékben szereplő Csecsemő- és gyermekápoló szakma azonosító száma 5 0913 03 04-ről, 5 0913 03 13-ra módosult. A  képzési és kimeneti követelmény az azonosító számon kívül egyéb módosítást nem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6776227"/>
                  </a:ext>
                </a:extLst>
              </a:tr>
              <a:tr h="4748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Központi interaktív vizsgatevékenység leírásában 60 db helyett 45 db feladatból álló kérdéssor került meghatározásra, a rendelkezésre álló időtartam változatlan maradt.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6338977"/>
                  </a:ext>
                </a:extLst>
              </a:tr>
              <a:tr h="8607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Az interaktív vizsgatevékenység aránya a teljes szakmai vizsgán belül: 30% (korábban 20 % volt).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759423"/>
                  </a:ext>
                </a:extLst>
              </a:tr>
              <a:tr h="6511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szakmai vizsga vizsgatevékenységeinek lebonyolításához szükséges személyi feltételek kiegészítésre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8639502"/>
                  </a:ext>
                </a:extLst>
              </a:tr>
              <a:tr h="6511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kiegészítésre és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4790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685554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B4DCE9F-C2BC-5282-F830-BBDF84767BF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45902" y="1126938"/>
            <a:ext cx="20443439" cy="1126560"/>
          </a:xfrm>
        </p:spPr>
        <p:txBody>
          <a:bodyPr/>
          <a:lstStyle/>
          <a:p>
            <a:r>
              <a:rPr lang="hu-HU" b="1" dirty="0"/>
              <a:t>5 0914 03 05 Klinikai laboratóriumi szakasszisztens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F0C2F609-C32A-6C60-A138-64140B4AFC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649905"/>
              </p:ext>
            </p:extLst>
          </p:nvPr>
        </p:nvGraphicFramePr>
        <p:xfrm>
          <a:off x="1779530" y="2253498"/>
          <a:ext cx="20858567" cy="880058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5401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604556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897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392401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1.9.2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Felnőttképzési jogviszonyban folyó oktatásban meghatározott foglalkozásszám 1/6-a kötelezően ágazati alapoktatásra fordítandó. Az arányszám ¼-ről lett csökkentve. 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(2024.04.18.)</a:t>
                      </a:r>
                      <a:endParaRPr lang="hu-HU" sz="2700" b="0" kern="1200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2645634"/>
                  </a:ext>
                </a:extLst>
              </a:tr>
              <a:tr h="12707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 és 8.12.2 és 8.21.2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Központi interaktív vizsgatevékenység leírásában 60 db helyett 45 db feladatból álló kérdéssor került meghatározásra, a rendelkezésre álló időtartam változatlan maradt mindhárom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2814713"/>
                  </a:ext>
                </a:extLst>
              </a:tr>
              <a:tr h="14216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 és 8.12.4 és 8.21.4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interaktív vizsgatevékenység aránya a teljes szakmai vizsgán belül: 30% (korábban 20% volt) mindhárom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2835579"/>
                  </a:ext>
                </a:extLst>
              </a:tr>
              <a:tr h="13529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 és 8.14 és 8.23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kiegészítésre kerültek, mindhárom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920305"/>
                  </a:ext>
                </a:extLst>
              </a:tr>
              <a:tr h="12585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 és 8.15 és 8.24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kiegészítésre, pontosításra kerültek, mindhárom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13146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vizsgatevékenységek megszervezésére, azok vizsgaidőpontjaira, a vizsgaidőszakokra vonatkozó sajátos feltételek törlésre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541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393741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5E9B816-8535-0F29-E274-789A6C56BE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03506"/>
            <a:ext cx="20443439" cy="753894"/>
          </a:xfrm>
        </p:spPr>
        <p:txBody>
          <a:bodyPr/>
          <a:lstStyle/>
          <a:p>
            <a:r>
              <a:rPr lang="hu-HU" b="1" dirty="0"/>
              <a:t>5 0915 03 06 Ortopédiai műszerész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0AF300E3-820D-C50A-1071-8461E723B0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128905"/>
              </p:ext>
            </p:extLst>
          </p:nvPr>
        </p:nvGraphicFramePr>
        <p:xfrm>
          <a:off x="1663526" y="2301240"/>
          <a:ext cx="20810394" cy="830579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37059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7333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267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961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 leírásában 30 db helyett 45 db feladatból álló kérdéssor került meghatározásra, a rendelkezésre álló időtartam nőtt 30-ról 60 percre.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121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aránya a teljes szakmai vizsgán belül: 30% (korábban 20 % volt).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9923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Amennyiben a projektfeladat vizsgatevékenységhez tartozó vizsgarész sikertelen, akkor a vizsgázónak az egész vizsgatevékenységet meg kell ismételnie.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9923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kiegészítésre kerülték.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  <a:tr h="9923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kiegészítésre,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9923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vizsgán használható segédeszközökre és egyéb dokumentumokra vonatkozó részletes szabályok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11948"/>
                  </a:ext>
                </a:extLst>
              </a:tr>
              <a:tr h="9923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megszervezésére, azok vizsgaidőpontjaira, a vizsgaidőszakokra vonatkozó sajátos feltételek törlésre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6676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82326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46094"/>
            <a:ext cx="19009086" cy="735106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5 0910 03 07 </a:t>
            </a:r>
            <a:r>
              <a:rPr lang="hu-HU" b="1" dirty="0"/>
              <a:t>Perioperatív szakasszisztens</a:t>
            </a:r>
            <a:endParaRPr lang="hu-HU" b="1" i="0" u="none" strike="noStrike" dirty="0">
              <a:effectLst/>
            </a:endParaRPr>
          </a:p>
          <a:p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2A568F83-AF8E-1A6D-12AE-A9DE51D5CD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021693"/>
              </p:ext>
            </p:extLst>
          </p:nvPr>
        </p:nvGraphicFramePr>
        <p:xfrm>
          <a:off x="1663526" y="2326640"/>
          <a:ext cx="20796424" cy="697494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6831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62811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00597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4128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1.9.2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Felnőttképzési jogviszonyban folyó oktatásban meghatározott foglalkozásszám 1/6-a kötelezően ágazati alapoktatásra fordítandó. Az arányszám ¼-ről lett csökkentve. 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(2024.04.18.)</a:t>
                      </a:r>
                      <a:endParaRPr lang="hu-HU" sz="2700" b="0" i="0" kern="1200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0187069"/>
                  </a:ext>
                </a:extLst>
              </a:tr>
              <a:tr h="1041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8.3.2 és 8.12.2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 leírásában 60 db helyett 45 db feladatból álló kérdéssor került meghatározásra, a rendelkezésre álló időtartam változatlan maradt, mindkét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397072"/>
                  </a:ext>
                </a:extLst>
              </a:tr>
              <a:tr h="9043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8.3.4 és 8.12.4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aránya a teljes szakmai vizsgán belül: 30% (korábban 20 % volt), mindkét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0797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8.5 és 8.14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kiegészítésre kerültek, mindkét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69446"/>
                  </a:ext>
                </a:extLst>
              </a:tr>
              <a:tr h="8610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 és 8.15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kiegészítésre és pontosításra kerültek, minkét szakmairányban.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9526220"/>
                  </a:ext>
                </a:extLst>
              </a:tr>
              <a:tr h="1041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megszervezésére, azok vizsgaidőpontjaira, a vizsgaidőszakokra vonatkozó sajátos feltételek törlésre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4717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5B02359-4F0F-FF83-E669-A8B65074CF7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98388"/>
            <a:ext cx="20443439" cy="778062"/>
          </a:xfrm>
        </p:spPr>
        <p:txBody>
          <a:bodyPr/>
          <a:lstStyle/>
          <a:p>
            <a:r>
              <a:rPr lang="hu-HU" b="1" dirty="0"/>
              <a:t>5 0914 03 08 Radiográfiai szakasszisztens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CB60FE70-475A-A25A-7C94-328368D519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378528"/>
              </p:ext>
            </p:extLst>
          </p:nvPr>
        </p:nvGraphicFramePr>
        <p:xfrm>
          <a:off x="1663526" y="2396698"/>
          <a:ext cx="20790074" cy="788522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69400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2067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1197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59076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1.9.2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Felnőttképzési jogviszonyban folyó oktatásban meghatározott foglalkozásszám 1/6-a kötelezően ágazati alapoktatásra fordítandó. Az arányszám ¼-ről lett csökkentve.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(2024.04.18.)</a:t>
                      </a:r>
                      <a:endParaRPr lang="hu-HU" sz="2700" b="0" i="0" kern="1200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284245"/>
                  </a:ext>
                </a:extLst>
              </a:tr>
              <a:tr h="11590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 és 8.12.2;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8.21.2 és 8.30.2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Központi interaktív vizsgatevékenység leírásában 60 db helyett 45 db feladatból álló kérdéssor került meghatározásra, a rendelkezésre álló időtartam változatlan maradt, mind a négy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064569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8.3.4 és 8.12.4; 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8.21.4 és 8.30.4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Az interaktív vizsgatevékenység aránya a teljes szakmai vizsgán belül: 30% (korábban 20 % volt) mind a négy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11590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 és 8.14;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8.23 és 8.32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szakmai vizsga vizsgatevékenységeinek lebonyolításához szükséges személyi feltételek kiegészítésre kerülték, mind a négy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10645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 és 8.15;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8.24 és 8.33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szakmai vizsga vizsgatevékenységeinek lebonyolításához szükséges tárgyi feltételek kiegészítésre, pontosításra kerültek, mind a négy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  <a:tr h="11590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vizsgatevékenységek megszervezésére, azok vizsgaidőpontjaira, a vizsgaidőszakokra vonatkozó sajátos feltételek törlésre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447001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942ECED5-0C9C-1EB0-8010-B69E249FFAAC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7802" y="1298388"/>
            <a:ext cx="20443439" cy="873312"/>
          </a:xfrm>
        </p:spPr>
        <p:txBody>
          <a:bodyPr/>
          <a:lstStyle/>
          <a:p>
            <a:r>
              <a:rPr lang="hu-HU" b="1" dirty="0"/>
              <a:t>5 0923 03 09 Rehabilitációs terapeuta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BA54F2C4-6394-751D-83B1-2144EA562A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020037"/>
              </p:ext>
            </p:extLst>
          </p:nvPr>
        </p:nvGraphicFramePr>
        <p:xfrm>
          <a:off x="1709940" y="2249269"/>
          <a:ext cx="21068780" cy="726049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95876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7290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1246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271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 és 8.12.2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Központi interaktív vizsgatevékenység leírásában 60 db helyett 45 db feladatból álló kérdéssor került meghatározásra, a rendelkezésre álló időtartam változatlan maradt mind a két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2271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 és 8.12.4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Az interaktív vizsgatevékenység aránya a teljes szakmai vizsgán belül: 30% (korábban 20 % volt) mind a két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12271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 és 8.14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szakmai vizsga vizsgatevékenységeinek lebonyolításához szükséges személyi feltételek kiegészítésre kerülték, mind a két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12271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 és 8.15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szakmai vizsga vizsgatevékenységeinek lebonyolításához szükséges tárgyi feltételek kiegészítésre, pontosításra kerültek, mindkét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  <a:tr h="12271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vizsgatevékenységek megszervezésére, azok vizsgaidőpontjaira, a vizsgaidőszakokra vonatkozó sajátos feltételek törlésre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48049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Egészségügy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Egészségügyi asszisztens szakma 2024.01.16-án közzétett, az Audiológiai és hallásakusztikus szakmairányára vonatkozó előírásai a szakirányú oktatást a dokumentum közzétételét követően megkezdő tanulók/képzésben résztvevők esetében alkalmazandók.”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A felmenő rendszerben bevezetésre kerülő változtatásokat a KKK következő kiadása tartalmazza.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8F1C605-8399-0980-655E-EFBF8CA8D91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9702" y="1260288"/>
            <a:ext cx="20443439" cy="644712"/>
          </a:xfrm>
        </p:spPr>
        <p:txBody>
          <a:bodyPr/>
          <a:lstStyle/>
          <a:p>
            <a:r>
              <a:rPr lang="hu-HU" b="1" dirty="0"/>
              <a:t>5 0914 03 10 Szövettani szakasszisztens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BF646DA4-970E-88FA-6026-A3F4FE4015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322739"/>
              </p:ext>
            </p:extLst>
          </p:nvPr>
        </p:nvGraphicFramePr>
        <p:xfrm>
          <a:off x="1669702" y="2431516"/>
          <a:ext cx="21230938" cy="635773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3278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9815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0396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3853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 és 8.12.2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Központi interaktív vizsgatevékenység leírásában 60 db helyett 45 db feladatból álló kérdéssor került meghatározásra, a rendelkezésre álló időtartam változatlan maradt mindkét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3877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 és 8.12.3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aránya a teljes szakmai vizsgán belül: 30% (korábban 20 % volt) mindkét szakmairányban.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15109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 és 8.13.5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Amennyiben a vizsgatevékenységhez tartozó vizsgarész sikertelen, akkor a vizsgázónak az egész vizsgatevékenységet meg kell ismételnie.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103399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Kifutó szakma, Szakmajegyzékből törlésre került.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936095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92C67580-078A-ED3C-02B3-69666AC9CFC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9702" y="1195107"/>
            <a:ext cx="20243163" cy="663762"/>
          </a:xfrm>
        </p:spPr>
        <p:txBody>
          <a:bodyPr/>
          <a:lstStyle/>
          <a:p>
            <a:r>
              <a:rPr lang="hu-HU" b="1" dirty="0"/>
              <a:t>5 0913 03 11 Mentőápoló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5A2072A7-1835-1CE5-A519-042C8450E0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677376"/>
              </p:ext>
            </p:extLst>
          </p:nvPr>
        </p:nvGraphicFramePr>
        <p:xfrm>
          <a:off x="1669702" y="2331124"/>
          <a:ext cx="21271578" cy="74021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4203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4295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1573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843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Központi interaktív vizsgatevékenység leírásában 60 db helyett 45 db feladatból álló kérdéssor került meghatározásra, a rendelkezésre álló időtartam változatlan maradt.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1444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 aránya a teljes szakmai vizsgán belül: 30% (korábban 20 % volt).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125771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szakmai vizsga vizsgatevékenységeinek lebonyolításához szükséges személyi feltételek kiegészítésre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12791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szakmai vizsga vizsgatevékenységeinek lebonyolításához szükséges tárgyi feltételek kiegészítésre, pontosításra kerültek.</a:t>
                      </a:r>
                      <a:endParaRPr lang="hu-HU" sz="2700" b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  <a:tr h="12791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vizsgatevékenységek megszervezésére, azok vizsgaidőpontjaira, a vizsgaidőszakokra vonatkozó sajátos feltételek törlésre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2032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369749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8752" y="1222188"/>
            <a:ext cx="20045007" cy="911412"/>
          </a:xfrm>
        </p:spPr>
        <p:txBody>
          <a:bodyPr/>
          <a:lstStyle/>
          <a:p>
            <a:r>
              <a:rPr lang="hu-HU" b="1" dirty="0"/>
              <a:t>4 0913 03 12 Alapápolási munkatárs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200A14CB-4790-43AA-079F-145EC4C8A8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526529"/>
              </p:ext>
            </p:extLst>
          </p:nvPr>
        </p:nvGraphicFramePr>
        <p:xfrm>
          <a:off x="1688752" y="2348230"/>
          <a:ext cx="21354128" cy="844169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005556">
                  <a:extLst>
                    <a:ext uri="{9D8B030D-6E8A-4147-A177-3AD203B41FA5}">
                      <a16:colId xmlns:a16="http://schemas.microsoft.com/office/drawing/2014/main" val="1124052961"/>
                    </a:ext>
                  </a:extLst>
                </a:gridCol>
                <a:gridCol w="16348572">
                  <a:extLst>
                    <a:ext uri="{9D8B030D-6E8A-4147-A177-3AD203B41FA5}">
                      <a16:colId xmlns:a16="http://schemas.microsoft.com/office/drawing/2014/main" val="3402180418"/>
                    </a:ext>
                  </a:extLst>
                </a:gridCol>
              </a:tblGrid>
              <a:tr h="7066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419269"/>
                  </a:ext>
                </a:extLst>
              </a:tr>
              <a:tr h="10773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Központi interaktív vizsgatevékenység leírásában 40 db helyett 45 db feladatból álló kérdéssor, a rendelkezésre álló időtartam 40 percről 60 percre növekedett.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111131"/>
                  </a:ext>
                </a:extLst>
              </a:tr>
              <a:tr h="6149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Az interaktív vizsgatevékenység aránya a teljes szakmai vizsgán belül: 30% (korábban 20 % volt).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6675217"/>
                  </a:ext>
                </a:extLst>
              </a:tr>
              <a:tr h="21447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vizsgatevékenység akkor eredményes, ha a vizsgázó a vizsgarészenként megszerezhető pontszámok tekintetében külön-külön, és az a megszerezhető összes pontszám súlyozott átlagát tekintve legalább 40%-át elérte. Amennyiben a vizsgatevékenységhez tartozó valamely vizsgarész sikertelen, akkor a vizsgázónak az egész vizsgatevékenységet meg kell ismételnie.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5313634"/>
                  </a:ext>
                </a:extLst>
              </a:tr>
              <a:tr h="10773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szakmai vizsga vizsgatevékenységeinek lebonyolításához szükséges személyi feltételek kiegészítésre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3528595"/>
                  </a:ext>
                </a:extLst>
              </a:tr>
              <a:tr h="1077302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szakmai vizsga vizsgatevékenységeinek lebonyolításához szükséges tárgyi feltételek kiegészítésre, pontosításra kerültek.</a:t>
                      </a:r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241405"/>
                  </a:ext>
                </a:extLst>
              </a:tr>
              <a:tr h="6661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Az ágazati alapvizsga korább 20% súlyaránnyal szerepelt a szakmai vizsgán, ez 10%-ra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63711"/>
                  </a:ext>
                </a:extLst>
              </a:tr>
              <a:tr h="1077302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vizsgán használható segédeszközökre és egyéb dokumentumokra vonatkozó részletes szabályok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9075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437745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 dirty="0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284543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55948"/>
            <a:ext cx="20443439" cy="742079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608323"/>
              </p:ext>
            </p:extLst>
          </p:nvPr>
        </p:nvGraphicFramePr>
        <p:xfrm>
          <a:off x="1663526" y="2141340"/>
          <a:ext cx="21239903" cy="9433320"/>
        </p:xfrm>
        <a:graphic>
          <a:graphicData uri="http://schemas.openxmlformats.org/drawingml/2006/table">
            <a:tbl>
              <a:tblPr/>
              <a:tblGrid>
                <a:gridCol w="2196142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542903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65496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04198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693849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929608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4409711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2797996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5579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5255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Egészségügy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Általános ápoló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Egészségügy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Egészségügyi asszisztens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Audiológiai asszisztens és hallásakusztikus,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Endoszkópos asszisztens,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Fogászati asszisztens,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Gyógyszertári asszisztens,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Kardiológiai és angiológiai asszisztens, Klinikai neurofiziológiai asszisztens, Perioperatív asszisztens,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Radiográfiai asszisztens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2625720"/>
                  </a:ext>
                </a:extLst>
              </a:tr>
              <a:tr h="1456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Egészségügy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Egészségügyi laboráns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Klinikai laboratóriumi asszisztens, Szövettani asszisztens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6522"/>
                  </a:ext>
                </a:extLst>
              </a:tr>
              <a:tr h="6629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Egészségügy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Gyakorló ápoló*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13833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Egészségügy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13***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Csecsemő- és gyermek- ápoló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9924805"/>
                  </a:ext>
                </a:extLst>
              </a:tr>
            </a:tbl>
          </a:graphicData>
        </a:graphic>
      </p:graphicFrame>
      <p:sp>
        <p:nvSpPr>
          <p:cNvPr id="3" name="Szöveg helye 1">
            <a:extLst>
              <a:ext uri="{FF2B5EF4-FFF2-40B4-BE49-F238E27FC236}">
                <a16:creationId xmlns:a16="http://schemas.microsoft.com/office/drawing/2014/main" id="{AED120D3-2B32-63BC-1916-7D3D90E48900}"/>
              </a:ext>
            </a:extLst>
          </p:cNvPr>
          <p:cNvSpPr txBox="1">
            <a:spLocks/>
          </p:cNvSpPr>
          <p:nvPr/>
        </p:nvSpPr>
        <p:spPr>
          <a:xfrm>
            <a:off x="1663526" y="11687984"/>
            <a:ext cx="22517274" cy="12998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  <a:lvl2pPr marL="9144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8288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27432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36576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700" dirty="0">
                <a:effectLst/>
              </a:rPr>
              <a:t>* 	Hatályon kívül helyezte: 800/2021. (XII. 28.) Korm. rendelet 14. § f). Hatálytalan: 2022. IX. 15-től.</a:t>
            </a:r>
          </a:p>
          <a:p>
            <a:r>
              <a:rPr lang="hu-HU" sz="2700" dirty="0">
                <a:effectLst/>
              </a:rPr>
              <a:t>*** 	Módosította a Kormány 129/2024. (VI. 17.) rendelete, a szakképzésről szóló törvény végrehajtásáról szóló 12/2020. (II. 7.) Korm. rendelet 	módosításáról. </a:t>
            </a:r>
            <a:endParaRPr lang="hu-HU" sz="2700" dirty="0">
              <a:effectLst/>
              <a:hlinkClick r:id="rId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u-HU" sz="2700" dirty="0">
              <a:effectLst/>
            </a:endParaRPr>
          </a:p>
          <a:p>
            <a:endParaRPr lang="hu-HU" sz="2700" dirty="0"/>
          </a:p>
          <a:p>
            <a:endParaRPr lang="hu-HU" sz="4400" dirty="0"/>
          </a:p>
        </p:txBody>
      </p:sp>
    </p:spTree>
    <p:extLst>
      <p:ext uri="{BB962C8B-B14F-4D97-AF65-F5344CB8AC3E}">
        <p14:creationId xmlns:p14="http://schemas.microsoft.com/office/powerpoint/2010/main" val="31018731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55948"/>
            <a:ext cx="20443439" cy="742079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266451"/>
              </p:ext>
            </p:extLst>
          </p:nvPr>
        </p:nvGraphicFramePr>
        <p:xfrm>
          <a:off x="1701376" y="2214033"/>
          <a:ext cx="20823942" cy="9790007"/>
        </p:xfrm>
        <a:graphic>
          <a:graphicData uri="http://schemas.openxmlformats.org/drawingml/2006/table">
            <a:tbl>
              <a:tblPr/>
              <a:tblGrid>
                <a:gridCol w="2153133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93103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21129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357114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660677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872235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4323351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7298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5579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6011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Egészségügy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Klinikai laboratóriumi szakasszisztens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Hematológiai és transzfuziológiai szakasszisztens,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Kémiai laboratóriumi szakasszisztens, Mikrobiológiai szakasszisztens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9530412"/>
                  </a:ext>
                </a:extLst>
              </a:tr>
              <a:tr h="1134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Egészségügy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Ortopédiai műszerész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1987817"/>
                  </a:ext>
                </a:extLst>
              </a:tr>
              <a:tr h="6011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Egészségügy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Perioperatív szakasszisztens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Aneszteziológiai szakasszisztens,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Műtéti szakasszisztens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5189056"/>
                  </a:ext>
                </a:extLst>
              </a:tr>
              <a:tr h="6011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Egészségügy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Radiográfiai szakasszisztens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CT/MR szakasszisztens,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Nukleáris medicina szakasszisztens, Intervenciós szakasszisztens, Sugárterápiás szakasszisztens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32457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55948"/>
            <a:ext cx="20443439" cy="742079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595302"/>
              </p:ext>
            </p:extLst>
          </p:nvPr>
        </p:nvGraphicFramePr>
        <p:xfrm>
          <a:off x="1701376" y="2214032"/>
          <a:ext cx="20823942" cy="8494607"/>
        </p:xfrm>
        <a:graphic>
          <a:graphicData uri="http://schemas.openxmlformats.org/drawingml/2006/table">
            <a:tbl>
              <a:tblPr/>
              <a:tblGrid>
                <a:gridCol w="2153133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93103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21129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357114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660677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872235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4323351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9970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21398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0649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Egészségügy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Rehabilitációs terapeuta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Fizioterápiás asszisztens,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Gyógymasszőr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1040189"/>
                  </a:ext>
                </a:extLst>
              </a:tr>
              <a:tr h="21299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Egészségügy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Szövettani szakasszisztens**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Citológiai szakasszisztens,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 Immunhisztokémiai, hisztokémiai és molekuláris biológiai szakasszisztens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2186935"/>
                  </a:ext>
                </a:extLst>
              </a:tr>
              <a:tr h="10978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Egészségügy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0913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Mentőápoló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4195849"/>
                  </a:ext>
                </a:extLst>
              </a:tr>
              <a:tr h="10649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Egészségügy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Alapápolási munkatárs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4947718"/>
                  </a:ext>
                </a:extLst>
              </a:tr>
            </a:tbl>
          </a:graphicData>
        </a:graphic>
      </p:graphicFrame>
      <p:sp>
        <p:nvSpPr>
          <p:cNvPr id="3" name="Szöveg helye 1">
            <a:extLst>
              <a:ext uri="{FF2B5EF4-FFF2-40B4-BE49-F238E27FC236}">
                <a16:creationId xmlns:a16="http://schemas.microsoft.com/office/drawing/2014/main" id="{AED120D3-2B32-63BC-1916-7D3D90E48900}"/>
              </a:ext>
            </a:extLst>
          </p:cNvPr>
          <p:cNvSpPr txBox="1">
            <a:spLocks/>
          </p:cNvSpPr>
          <p:nvPr/>
        </p:nvSpPr>
        <p:spPr>
          <a:xfrm>
            <a:off x="1817880" y="11354048"/>
            <a:ext cx="20748240" cy="74207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  <a:lvl2pPr marL="9144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8288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27432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36576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700" dirty="0"/>
              <a:t>** </a:t>
            </a:r>
            <a:r>
              <a:rPr lang="hu-HU" sz="2700" dirty="0">
                <a:effectLst/>
              </a:rPr>
              <a:t>Hatályon kívül helyezte: 292/2023. (VII. 6.) Korm. rendelet 48. § 67. Hatálytalan: 2023. VII. 7-től.</a:t>
            </a:r>
            <a:endParaRPr lang="hu-HU" sz="2700" dirty="0">
              <a:effectLst/>
              <a:hlinkClick r:id="rId2"/>
            </a:endParaRPr>
          </a:p>
          <a:p>
            <a:endParaRPr lang="hu-HU" sz="4400" dirty="0"/>
          </a:p>
        </p:txBody>
      </p:sp>
    </p:spTree>
    <p:extLst>
      <p:ext uri="{BB962C8B-B14F-4D97-AF65-F5344CB8AC3E}">
        <p14:creationId xmlns:p14="http://schemas.microsoft.com/office/powerpoint/2010/main" val="126539863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>
            <a:extLst>
              <a:ext uri="{FF2B5EF4-FFF2-40B4-BE49-F238E27FC236}">
                <a16:creationId xmlns:a16="http://schemas.microsoft.com/office/drawing/2014/main" id="{DC60879B-F731-EF88-B1C8-FBBC217D4F83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/>
        <p:txBody>
          <a:bodyPr/>
          <a:lstStyle/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003090"/>
              </p:ext>
            </p:extLst>
          </p:nvPr>
        </p:nvGraphicFramePr>
        <p:xfrm>
          <a:off x="1663526" y="2629638"/>
          <a:ext cx="20739274" cy="977942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98240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2794000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  <a:gridCol w="2713837">
                  <a:extLst>
                    <a:ext uri="{9D8B030D-6E8A-4147-A177-3AD203B41FA5}">
                      <a16:colId xmlns:a16="http://schemas.microsoft.com/office/drawing/2014/main" val="116221419"/>
                    </a:ext>
                  </a:extLst>
                </a:gridCol>
                <a:gridCol w="2744797">
                  <a:extLst>
                    <a:ext uri="{9D8B030D-6E8A-4147-A177-3AD203B41FA5}">
                      <a16:colId xmlns:a16="http://schemas.microsoft.com/office/drawing/2014/main" val="1228592997"/>
                    </a:ext>
                  </a:extLst>
                </a:gridCol>
              </a:tblGrid>
              <a:tr h="3205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385342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6. hatályba lépés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804962"/>
                  </a:ext>
                </a:extLst>
              </a:tr>
              <a:tr h="5261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Általános ápoló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2020.08.17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2021.12.07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2024.04.18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*** Felmenő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Egészségügyi asszisztens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2020.08.17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2021.12.07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2024.01.16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noProof="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*** Felmenő</a:t>
                      </a:r>
                      <a:endParaRPr lang="hu-HU" sz="2700" b="0" i="0" u="none" strike="noStrike" kern="1200" dirty="0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18277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Egészségügyi laboráns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2020.08.17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2021.12.07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*** Felmenő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DE095C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5283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Gyakorló ápoló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2020.08.17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2021.12.07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DE095C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DE095C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2326377"/>
                  </a:ext>
                </a:extLst>
              </a:tr>
              <a:tr h="629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Csecsemő- és gyermek- ápoló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2022.07.26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2024.07.01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noProof="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*** Felmenő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DE095C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6502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Klinikai laboratóriumi szakasszisztens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2020.08.17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2021.12.07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2024.04.18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*** Felmenő</a:t>
                      </a:r>
                      <a:endParaRPr lang="hu-HU" sz="2700" b="0" i="0" u="none" strike="noStrike" dirty="0">
                        <a:solidFill>
                          <a:srgbClr val="DE095C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2924887"/>
                  </a:ext>
                </a:extLst>
              </a:tr>
              <a:tr h="589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Mentőápoló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2020.08.17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2021.12.07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*** Felmenő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DE095C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6479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Alapápolási munkatárs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2022.07.21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*** Felmenő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DE095C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DE095C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1052233"/>
                  </a:ext>
                </a:extLst>
              </a:tr>
              <a:tr h="6524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Ortopédiai műszerész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2020.08.17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2021.12.07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*** Felmenő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DE095C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6695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Perioperatív szakasszisztens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2020.08.17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2021.12.07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2024.04.18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*** Felmenő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9380702"/>
                  </a:ext>
                </a:extLst>
              </a:tr>
              <a:tr h="62300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Radiográfiai szakasszisztens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2020.08.17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2021.12.07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2024.04.18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*** Felmenő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7328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Rehabilitációs terapeuta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2020.08.17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2021.12.07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*** Felmenő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DE095C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3881494"/>
                  </a:ext>
                </a:extLst>
              </a:tr>
              <a:tr h="7441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Szövettani szakasszisztens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2020.08.17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2021.12.07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</a:tbl>
          </a:graphicData>
        </a:graphic>
      </p:graphicFrame>
      <p:sp>
        <p:nvSpPr>
          <p:cNvPr id="6" name="Szövegdoboz 5">
            <a:extLst>
              <a:ext uri="{FF2B5EF4-FFF2-40B4-BE49-F238E27FC236}">
                <a16:creationId xmlns:a16="http://schemas.microsoft.com/office/drawing/2014/main" id="{25365D21-840D-8E45-54D9-03E5639ED06F}"/>
              </a:ext>
            </a:extLst>
          </p:cNvPr>
          <p:cNvSpPr txBox="1"/>
          <p:nvPr/>
        </p:nvSpPr>
        <p:spPr>
          <a:xfrm>
            <a:off x="1663526" y="12462597"/>
            <a:ext cx="1219200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2700" dirty="0">
                <a:latin typeface="Franklin Gothic Book" panose="020B0503020102020204" pitchFamily="34" charset="0"/>
              </a:rPr>
              <a:t>*** Felmenő rendszerben bevezetésre kerülő KKK-k kiadása várható</a:t>
            </a:r>
            <a:endParaRPr lang="hu-HU" sz="2700" dirty="0">
              <a:effectLst/>
              <a:latin typeface="Franklin Gothic Book" panose="020B0503020102020204" pitchFamily="34" charset="0"/>
            </a:endParaRPr>
          </a:p>
        </p:txBody>
      </p:sp>
      <p:sp>
        <p:nvSpPr>
          <p:cNvPr id="8" name="Szöveg helye 1">
            <a:extLst>
              <a:ext uri="{FF2B5EF4-FFF2-40B4-BE49-F238E27FC236}">
                <a16:creationId xmlns:a16="http://schemas.microsoft.com/office/drawing/2014/main" id="{FC2F6574-CA14-47A8-2E98-7C03578DD87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5" y="109925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8EC9BDB-9273-4E6F-A5BC-7EA0C6EEDC4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45920" y="1262828"/>
            <a:ext cx="20443439" cy="1078189"/>
          </a:xfrm>
        </p:spPr>
        <p:txBody>
          <a:bodyPr/>
          <a:lstStyle/>
          <a:p>
            <a:r>
              <a:rPr lang="hu-HU" b="1" dirty="0"/>
              <a:t>Az ágazat minden szakmáját érintő változás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15484519-D167-49AC-2810-CD99C4816C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957803"/>
              </p:ext>
            </p:extLst>
          </p:nvPr>
        </p:nvGraphicFramePr>
        <p:xfrm>
          <a:off x="1676400" y="2341016"/>
          <a:ext cx="21336000" cy="993565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56702">
                  <a:extLst>
                    <a:ext uri="{9D8B030D-6E8A-4147-A177-3AD203B41FA5}">
                      <a16:colId xmlns:a16="http://schemas.microsoft.com/office/drawing/2014/main" val="1541987915"/>
                    </a:ext>
                  </a:extLst>
                </a:gridCol>
                <a:gridCol w="16479298">
                  <a:extLst>
                    <a:ext uri="{9D8B030D-6E8A-4147-A177-3AD203B41FA5}">
                      <a16:colId xmlns:a16="http://schemas.microsoft.com/office/drawing/2014/main" val="2088160194"/>
                    </a:ext>
                  </a:extLst>
                </a:gridCol>
              </a:tblGrid>
              <a:tr h="9970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0201655"/>
                  </a:ext>
                </a:extLst>
              </a:tr>
              <a:tr h="10583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5.1 és 5.2 és 5.3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ágazati alapoktatás, a szakirányú oktatás 11-12. évfolyam és a szakma eszközjegyzékének a pontosítása, kiegészítések és törlések. (Kivéve a kifutó szakmák)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9274914"/>
                  </a:ext>
                </a:extLst>
              </a:tr>
              <a:tr h="10583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Ágazati alapoktatás szakmai követelménye, új sor került be a deszkriptor táblába: „Tevékenységéhez kapcsolódóan azonosítja a beteget”. (Kivéve a kifutó szakmák)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2330135"/>
                  </a:ext>
                </a:extLst>
              </a:tr>
              <a:tr h="10583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 és 6.4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szakirányú oktatás szakmai követelményei (11-12. évfolyam) és a szakma szakmai követelményeinek kiegészítése, pontosítása. (Kivéve a kifutó szakmák)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460903"/>
                  </a:ext>
                </a:extLst>
              </a:tr>
              <a:tr h="15826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 és 7.2.3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Ágazati alapvizsga pontosítása, kiegészítése (az emberi test működése, részei a magyar mellett latin nyelvű megnevezése is szükséges). A vizsgatevékenység végrehajtására rendelkezésre álló időtartam 30-ról 45 percre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5434747"/>
                  </a:ext>
                </a:extLst>
              </a:tr>
              <a:tr h="10320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7.3.1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ágazati alapvizsga gyakorlati vizsgatevékenység megnevezése megváltozott.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0022980"/>
                  </a:ext>
                </a:extLst>
              </a:tr>
              <a:tr h="10583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Kiegészítés  az ágazati alapvizsga gyakorlati vizsgatevékenységéhez: Amennyiben a vizsgatevékenységhez tartozó valamely vizsgarész sikertelen, akkor a tanulónak az egész vizsgatevékenységet meg kell ismételnie.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9156967"/>
                  </a:ext>
                </a:extLst>
              </a:tr>
              <a:tr h="10320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Kikerült a szakmai vizsgából a portfólió készítése, minden szakmában és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3231748"/>
                  </a:ext>
                </a:extLst>
              </a:tr>
              <a:tr h="10583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Projektfeladatban a portfólió törlésével csak az A és B vizsgarész maradt, ennek megfelelően az értékelésben a két vizsgarész egymáshoz viszonyított súlyaránya változott, minden szakmában és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42885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370256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9860855-1963-60DA-B6DE-6B485514D97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07620"/>
            <a:ext cx="19795691" cy="682812"/>
          </a:xfrm>
        </p:spPr>
        <p:txBody>
          <a:bodyPr/>
          <a:lstStyle/>
          <a:p>
            <a:r>
              <a:rPr lang="hu-HU" b="1" dirty="0"/>
              <a:t>5 0913 03 01  Általános ápoló</a:t>
            </a:r>
          </a:p>
          <a:p>
            <a:endParaRPr lang="hu-HU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4C12DB83-51A0-25B6-6260-F71D6DEF2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862979"/>
              </p:ext>
            </p:extLst>
          </p:nvPr>
        </p:nvGraphicFramePr>
        <p:xfrm>
          <a:off x="1663525" y="2235872"/>
          <a:ext cx="20925541" cy="804763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63270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6227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0107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8244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1.9.2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Felnőttképzési jogviszonyban folyó oktatásban meghatározott foglalkozásszám 1/6-a kötelezően ágazati alapoktatásra fordítandó. Az arányszám ¼-ről lett csökkentve. (2024.04.18.)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7248443"/>
                  </a:ext>
                </a:extLst>
              </a:tr>
              <a:tr h="10824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Központi interaktív vizsgatevékenység leírásában 60 db helyett 45 db feladatból álló kérdéssor került meghatározásra, a rendelkezésre álló időtartam változatlan maradt.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0728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 60 percről 35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8740016"/>
                  </a:ext>
                </a:extLst>
              </a:tr>
              <a:tr h="10728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kiegészítésre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10728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szakmai vizsga vizsgatevékenységeinek lebonyolításához szükséges tárgyi feltételek kiegészítésre,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0350931"/>
                  </a:ext>
                </a:extLst>
              </a:tr>
              <a:tr h="10728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vizsgatevékenységek megszervezésére, azok vizsgaidőpontjaira, a vizsgaidőszakokra vonatkozó sajátos feltételek pontból </a:t>
                      </a:r>
                      <a:r>
                        <a:rPr lang="hu-HU" sz="2700">
                          <a:latin typeface="Franklin Gothic Book" panose="020B0503020102020204" pitchFamily="34" charset="0"/>
                        </a:rPr>
                        <a:t>törlésre került: </a:t>
                      </a:r>
                      <a:r>
                        <a:rPr lang="hu-HU" sz="2700" strike="sngStrike" dirty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</a:rPr>
                        <a:t>A duális szakképzés keretében szervezett Általános ápoló képzés megfelel az Európai Parlament és a Tanács 2005/36/EK irányelvében megfogalmazott követelményeknek.</a:t>
                      </a:r>
                      <a:endParaRPr lang="hu-HU" sz="2700" dirty="0">
                        <a:solidFill>
                          <a:srgbClr val="FF0000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7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768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433749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5808</TotalTime>
  <Words>2979</Words>
  <Application>Microsoft Office PowerPoint</Application>
  <PresentationFormat>Egyéni</PresentationFormat>
  <Paragraphs>524</Paragraphs>
  <Slides>23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23</vt:i4>
      </vt:variant>
    </vt:vector>
  </HeadingPairs>
  <TitlesOfParts>
    <vt:vector size="29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553</cp:revision>
  <dcterms:modified xsi:type="dcterms:W3CDTF">2024-07-02T08:46:31Z</dcterms:modified>
</cp:coreProperties>
</file>