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2"/>
  </p:notesMasterIdLst>
  <p:handoutMasterIdLst>
    <p:handoutMasterId r:id="rId13"/>
  </p:handoutMasterIdLst>
  <p:sldIdLst>
    <p:sldId id="459" r:id="rId2"/>
    <p:sldId id="466" r:id="rId3"/>
    <p:sldId id="467" r:id="rId4"/>
    <p:sldId id="449" r:id="rId5"/>
    <p:sldId id="453" r:id="rId6"/>
    <p:sldId id="454" r:id="rId7"/>
    <p:sldId id="450" r:id="rId8"/>
    <p:sldId id="451" r:id="rId9"/>
    <p:sldId id="452" r:id="rId10"/>
    <p:sldId id="480" r:id="rId1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FFC55D"/>
    <a:srgbClr val="FFD489"/>
    <a:srgbClr val="E74C88"/>
    <a:srgbClr val="8FF0C7"/>
    <a:srgbClr val="09DE84"/>
    <a:srgbClr val="FFE4B5"/>
    <a:srgbClr val="D5E9FA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Épületgépészet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947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Épületgépészet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Épületgépész technikus  szakma esetében a felmenő rendszerben bevezetésre kerülő változtatásokat a KKK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436943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6854"/>
            <a:ext cx="20443439" cy="1321299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149001"/>
              </p:ext>
            </p:extLst>
          </p:nvPr>
        </p:nvGraphicFramePr>
        <p:xfrm>
          <a:off x="1663526" y="2323352"/>
          <a:ext cx="21056949" cy="7313289"/>
        </p:xfrm>
        <a:graphic>
          <a:graphicData uri="http://schemas.openxmlformats.org/drawingml/2006/table">
            <a:tbl>
              <a:tblPr/>
              <a:tblGrid>
                <a:gridCol w="268495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9616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98007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8931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7578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808847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111256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1055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590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407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9802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1695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Hűtő- és szellőzésrendszer-szerelő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9183347"/>
                  </a:ext>
                </a:extLst>
              </a:tr>
              <a:tr h="13742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Központifűtés- és gázhálózatrendszer-szerelő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Égéstermék elvezető 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0894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Víz- és csatornarendszer-szerelő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Csőhálózat-szerelő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063339"/>
              </p:ext>
            </p:extLst>
          </p:nvPr>
        </p:nvGraphicFramePr>
        <p:xfrm>
          <a:off x="1663526" y="2988527"/>
          <a:ext cx="20891674" cy="57642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31755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323415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419808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4108348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108348">
                  <a:extLst>
                    <a:ext uri="{9D8B030D-6E8A-4147-A177-3AD203B41FA5}">
                      <a16:colId xmlns:a16="http://schemas.microsoft.com/office/drawing/2014/main" val="1314920570"/>
                    </a:ext>
                  </a:extLst>
                </a:gridCol>
              </a:tblGrid>
              <a:tr h="8841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8414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703865"/>
                  </a:ext>
                </a:extLst>
              </a:tr>
              <a:tr h="9379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Épületgépész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Közzétéve</a:t>
                      </a: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9691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Hűtő- és szellőzésrendszer-szerelő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11198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Központifűtés- és gázhálózatrendszer-szerelő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9691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Víz- és csatornarendszer-szerelő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55CD8C3F-16DE-FB6B-CE8E-B14CF5A5192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13223F3-9812-7CA8-F359-E2947C3709D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3469"/>
            <a:ext cx="20443439" cy="835212"/>
          </a:xfrm>
        </p:spPr>
        <p:txBody>
          <a:bodyPr/>
          <a:lstStyle/>
          <a:p>
            <a:r>
              <a:rPr lang="hu-HU" b="1" dirty="0"/>
              <a:t>5 0732 07 01 Épületgépész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383B0B94-3909-F53E-2154-C62F8A5B4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63685"/>
              </p:ext>
            </p:extLst>
          </p:nvPr>
        </p:nvGraphicFramePr>
        <p:xfrm>
          <a:off x="1663526" y="2138681"/>
          <a:ext cx="21056948" cy="103722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15632">
                  <a:extLst>
                    <a:ext uri="{9D8B030D-6E8A-4147-A177-3AD203B41FA5}">
                      <a16:colId xmlns:a16="http://schemas.microsoft.com/office/drawing/2014/main" val="3942989936"/>
                    </a:ext>
                  </a:extLst>
                </a:gridCol>
                <a:gridCol w="16741316">
                  <a:extLst>
                    <a:ext uri="{9D8B030D-6E8A-4147-A177-3AD203B41FA5}">
                      <a16:colId xmlns:a16="http://schemas.microsoft.com/office/drawing/2014/main" val="585253109"/>
                    </a:ext>
                  </a:extLst>
                </a:gridCol>
              </a:tblGrid>
              <a:tr h="8153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81543"/>
                  </a:ext>
                </a:extLst>
              </a:tr>
              <a:tr h="6908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Kisebb kiegészítések az ágazati alapoktatás eszközjegyzékében, egységesítés.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251114"/>
                  </a:ext>
                </a:extLst>
              </a:tr>
              <a:tr h="8591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6.1 és 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ágazati alapoktatás szakmai követelményei és az ágazati alapvizsga gyakorlati vizsgatevékenysége kiegészítésre került a kompozit {ötrétegű} csőhálózatokon végzett műveletek lehetőségével.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707446"/>
                  </a:ext>
                </a:extLst>
              </a:tr>
              <a:tr h="6249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Kisebb kiegészítés, pontosítás a szakirányú oktatás szakmai követelményeinek 5-6. sorában.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619922"/>
                  </a:ext>
                </a:extLst>
              </a:tr>
              <a:tr h="8591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Projektmunka vizsgarésze kiegészítésre került a kompozit {ötrétegű} csőhálózatokon végzett műveletek lehetőségével.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5034273"/>
                  </a:ext>
                </a:extLst>
              </a:tr>
              <a:tr h="6418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végrehajtására rendelkezésre álló időtartam 80 perccel rövidebb lett.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538028"/>
                  </a:ext>
                </a:extLst>
              </a:tr>
              <a:tr h="8591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Sikertelen vizsga esetén csak az elégtelenre értékelt vizsgarészt kell megismételni. A portfólió bemutatásánál nem szükséges új portfóliót készíteni.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0467900"/>
                  </a:ext>
                </a:extLst>
              </a:tr>
              <a:tr h="8591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vizsgán használható segédeszközökre és egyéb dokumentumokra vonatkozó részletes szabályokhoz ponthoz bekerült, hogy nem programozható számológép megengedett.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23867"/>
                  </a:ext>
                </a:extLst>
              </a:tr>
              <a:tr h="859146">
                <a:tc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megszervezésére, azok vizsgaidőpontjaira, a vizsgaidőszakokra vonatkozó sajátos feltételek pont tartalma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514132"/>
                  </a:ext>
                </a:extLst>
              </a:tr>
              <a:tr h="732202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438404"/>
                  </a:ext>
                </a:extLst>
              </a:tr>
              <a:tr h="7541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alapvizsgán és szakmai vizsgán elvárt új ismeret a hegesztés.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013903"/>
                  </a:ext>
                </a:extLst>
              </a:tr>
              <a:tr h="9737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leírásában 20 db-ra növekedett a feladatsor kérdéseinek a számát, ami mind számítási feladatot jelent.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473976"/>
                  </a:ext>
                </a:extLst>
              </a:tr>
              <a:tr h="7450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végrehajtására rendelkezésre álló időtartam csökkent.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157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13736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6851" y="1241238"/>
            <a:ext cx="20437717" cy="835212"/>
          </a:xfrm>
        </p:spPr>
        <p:txBody>
          <a:bodyPr/>
          <a:lstStyle/>
          <a:p>
            <a:r>
              <a:rPr lang="hu-HU" b="1" dirty="0"/>
              <a:t>4 0732 07 02 Hűtő- és szellőzésrendszer- szerelő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AA75437-82CD-3F88-CA04-8746DA5A7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246393"/>
              </p:ext>
            </p:extLst>
          </p:nvPr>
        </p:nvGraphicFramePr>
        <p:xfrm>
          <a:off x="1726850" y="2365961"/>
          <a:ext cx="20437717" cy="89840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222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854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24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7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 és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Kiegészítések az ágazati alapoktatás és a szakirányú oktatás eszközjegyzékébe, egységesítés.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637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6.1 és 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ágazati alapoktatás szakmai követelményei és az ágazati alapvizsga gyakorlati vizsgatevékenysége kiegészítésre került a kompozit {ötrétegű} csőhálózatokon végzett műveletek lehetőségével.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637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A) Maximalizálva lett a portfolió oldalszáma 20 oldalban.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1637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B) A lakáson kívül egyéb helység alaprajza, dokumentációja is elfogadható (pl.: hűtőkamra).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614926"/>
                  </a:ext>
                </a:extLst>
              </a:tr>
              <a:tr h="10335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végrehajtására rendelkezésre álló időtartam 15 perccel rövidebb lett.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637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Sikertelen vizsga esetén csak az elégtelenre értékelt vizsgarészt kell megismételni. A portfólió bemutatásánál nem szükséges új portfóliót készíteni.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1637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Amennyiben a szakmai vizsga számolást igénylő feladatot tartalmaz, nem programozható számológép használata megengedett.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376" y="1248830"/>
            <a:ext cx="20443439" cy="72091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4 0732 07 03</a:t>
            </a:r>
            <a:r>
              <a:rPr lang="hu-HU" b="1" dirty="0"/>
              <a:t> Központifűtés- és gázhálózatrendszer-szerelő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F7E28DA7-4748-3960-1EFE-7784C3955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926099"/>
              </p:ext>
            </p:extLst>
          </p:nvPr>
        </p:nvGraphicFramePr>
        <p:xfrm>
          <a:off x="1701376" y="2189873"/>
          <a:ext cx="20739524" cy="102332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2092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1859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126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909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szakmához rendelt legjellemzőbb FEOR számok közül törlésre került a 7522 Szellőző-, hűtő- és 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klimatizálóberendezés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-szerelő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4707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 és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Kiegészítések az ágazati alapoktatás és a szakirányú oktatás eszközjegyzékében, egységesítés.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30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6.1 és 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ágazati alapoktatás szakmai követelményei és az ágazati alapvizsga gyakorlati vizsgatevékenysége kiegészítésre került a kompozit {ötrétegű} csőhálózatokon végzett műveletek lehetőségével.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30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Kisebb kiegészítés, pontosítás a szakirányú oktatás szakmai követelményeiben 1,3,4,5 soraiban.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0423920"/>
                  </a:ext>
                </a:extLst>
              </a:tr>
              <a:tr h="549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A) Maximalizálva lett a portfolió oldalszáma 20 oldalban.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234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B) Projektmunkából törlésre került: hőmérséklet és nyomás mérése és hegesztéssel kapcsolatos számítások elvégzése, de bekerült a kompozit (ötrétegű) csövek szövegrész.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533769"/>
                  </a:ext>
                </a:extLst>
              </a:tr>
              <a:tr h="5816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végrehajtására rendelkezésre álló időtartam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341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Sikertelen vizsga esetén csak az elégtelenre értékelt vizsgarészt kell megismételni. A portfólió bemutatásánál nem szükséges új portfóliót készíteni.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21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Interaktív vizsgatevékenységnél nem programozható számológép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560162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Égéstermék elvezető szerelő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74605470"/>
                  </a:ext>
                </a:extLst>
              </a:tr>
              <a:tr h="630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FEOR megnevezés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3825683"/>
                  </a:ext>
                </a:extLst>
              </a:tr>
              <a:tr h="630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részszakma eszközjegyzéke kiegészítve, pontosítva: a hőtermelő berendezések bekerültek, a hűtéstechnikai berendezések kihúzásra kerültek az eszközjegyzékből.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076650"/>
                  </a:ext>
                </a:extLst>
              </a:tr>
              <a:tr h="630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240-ről 180 percre csökkent a vizsgatevékenység végrehajtására rendelkezésre álló idő.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234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10.11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37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79531" y="1296915"/>
            <a:ext cx="19009086" cy="73996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4 0732 07 04</a:t>
            </a:r>
            <a:r>
              <a:rPr lang="hu-HU" b="1" dirty="0"/>
              <a:t> Víz- és csatornarendszer-szerelő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6AA30DE3-E8A0-3582-32D5-1625412AD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20323"/>
              </p:ext>
            </p:extLst>
          </p:nvPr>
        </p:nvGraphicFramePr>
        <p:xfrm>
          <a:off x="1779531" y="2323038"/>
          <a:ext cx="20528019" cy="1049380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27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5523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600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24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 és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Kiegészítések az ágazati alapoktatás és a szakirányú oktatás eszközjegyzékében, egységesítés.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6.1 és 7.3.2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ágazati alapoktatás szakmai követelményei és az ágazati alapvizsga gyakorlati vizsgatevékenysége kiegészítésre került a kompozit {ötrétegű} csőhálózatokon végzett műveletek lehetőségével.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033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A) Maximalizálva lett a portfolió oldalszáma 20 oldalban.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570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végrehajtására rendelkezésre álló időtartam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2171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Portfólió értékelésének szempontjai %-os formában kiegészítésre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Sikertelen vizsga esetén csak az elégtelenre értékelt vizsgarészt kell megismételni. A portfólió bemutatásánál nem szükséges új portfóliót készíteni.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228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vizsgán használható segédeszközökre és egyéb dokumentumokra vonatkozó részletes szabályokhoz bekerült, hogy nem programozható számológép megengedett.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93726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Csőhálózat-szerelő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86864906"/>
                  </a:ext>
                </a:extLst>
              </a:tr>
              <a:tr h="8675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Csőhálózat-szerelő részszakma: eszközjegyzék kiegészítésre, pontosítás került.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9431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végrehajtására rendelkezésre álló időtartam csökkent 240-ről 180 percre. 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0972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10.11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Amennyiben a szakmai vizsga számolást igénylő feladatot tartalmaz, nem programozható számológép használata megengedett.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4674</TotalTime>
  <Words>1275</Words>
  <Application>Microsoft Office PowerPoint</Application>
  <PresentationFormat>Egyéni</PresentationFormat>
  <Paragraphs>198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417</cp:revision>
  <dcterms:modified xsi:type="dcterms:W3CDTF">2024-07-01T06:17:02Z</dcterms:modified>
</cp:coreProperties>
</file>