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5"/>
  </p:notesMasterIdLst>
  <p:handoutMasterIdLst>
    <p:handoutMasterId r:id="rId16"/>
  </p:handoutMasterIdLst>
  <p:sldIdLst>
    <p:sldId id="465" r:id="rId2"/>
    <p:sldId id="466" r:id="rId3"/>
    <p:sldId id="467" r:id="rId4"/>
    <p:sldId id="449" r:id="rId5"/>
    <p:sldId id="454" r:id="rId6"/>
    <p:sldId id="453" r:id="rId7"/>
    <p:sldId id="458" r:id="rId8"/>
    <p:sldId id="464" r:id="rId9"/>
    <p:sldId id="450" r:id="rId10"/>
    <p:sldId id="452" r:id="rId11"/>
    <p:sldId id="460" r:id="rId12"/>
    <p:sldId id="451" r:id="rId13"/>
    <p:sldId id="447" r:id="rId14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95C"/>
    <a:srgbClr val="0084F4"/>
    <a:srgbClr val="12274D"/>
    <a:srgbClr val="E74C88"/>
    <a:srgbClr val="FFD489"/>
    <a:srgbClr val="FFC55D"/>
    <a:srgbClr val="FFE4B5"/>
    <a:srgbClr val="D5E9FA"/>
    <a:srgbClr val="09DE84"/>
    <a:srgbClr val="929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D8C638-670A-49CC-A529-E04DCC79CEBB}" v="63" dt="2024-09-03T10:02:05.144"/>
    <p1510:client id="{71D9C8D6-B855-4F20-BA3F-0BC951DD78F8}" v="121" dt="2024-09-03T09:58:12.617"/>
    <p1510:client id="{CBAD9496-7269-4B67-99B4-B7C30C53B9D6}" v="533" dt="2024-09-03T09:57:45.994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42" d="100"/>
          <a:sy n="42" d="100"/>
        </p:scale>
        <p:origin x="3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9/3/2024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az</a:t>
            </a:r>
          </a:p>
          <a:p>
            <a:r>
              <a:rPr lang="hu-HU" dirty="0"/>
              <a:t>Elektronika-elektrotechnika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14691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9563" y="1233474"/>
            <a:ext cx="20367738" cy="792879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 0713 04 04 Erősáramú elektrotechnikus</a:t>
            </a:r>
            <a:endParaRPr lang="hu-HU" b="1" i="0" u="none" strike="noStrike" dirty="0">
              <a:effectLst/>
            </a:endParaRP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87764073-EADA-7A44-6B6C-89AB46A191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582486"/>
              </p:ext>
            </p:extLst>
          </p:nvPr>
        </p:nvGraphicFramePr>
        <p:xfrm>
          <a:off x="1697234" y="2695246"/>
          <a:ext cx="20367740" cy="624789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7869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89046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458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818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 keretében ellátható legjellemzőbb tevékenység, valamint a munkaterület leírása:</a:t>
                      </a:r>
                    </a:p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Európai Bizottság által a megújuló energiaforrásokból előállított energia használatának előmozdításáról szóló (EU) 2018/2001 európai parlamenti és tanácsi irányelv átültetése (2024.08.29.)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1731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szakirányú oktatás szakmai követelményeiben pontosításokra került sor a fogalomhasználat tekintetében (pl.: érintésvédelem helyett villamosbiztonság).</a:t>
                      </a:r>
                    </a:p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szakirányú oktatás követelményei között feltüntetésre került a villamos berendezések rekonstrukciójával, megszüntetésével kapcsolatos kompetencia.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58978"/>
                  </a:ext>
                </a:extLst>
              </a:tr>
              <a:tr h="1731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villamos berendezések rekonstrukciójával, megszüntetésével kapcsolatos kompetenciák számonkérése megjelenik az interaktív vizsgán is. </a:t>
                      </a:r>
                    </a:p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Az interaktív vizsga tartalma hozzá lett igazítva a szakmai tartalomhoz (FAM-terület kikerülése).</a:t>
                      </a:r>
                    </a:p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 feladatok és az értékelés strukturálásával a vizsgatevékenység 3 részre bomlik (2 volt).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113375"/>
                  </a:ext>
                </a:extLst>
              </a:tr>
              <a:tr h="89616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projektfeladatban pontosításokra került sor, az értékelés kis mértékben módosult.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5920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A559999D-14A4-A531-5A00-CF60D75628E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23190"/>
            <a:ext cx="20443439" cy="1017429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0714 04 05 Ipari informatikai technikus</a:t>
            </a:r>
            <a:endParaRPr lang="hu-HU" b="1" dirty="0"/>
          </a:p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hu-HU" sz="4400" i="0" u="none" strike="noStrike" dirty="0">
              <a:effectLst/>
              <a:latin typeface="Arial" panose="020B0604020202020204" pitchFamily="34" charset="0"/>
            </a:endParaRP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709743C8-AE79-D6BC-038D-6B91DB50F2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227372"/>
              </p:ext>
            </p:extLst>
          </p:nvPr>
        </p:nvGraphicFramePr>
        <p:xfrm>
          <a:off x="1701376" y="2729714"/>
          <a:ext cx="20367738" cy="24155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16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601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6.3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>
                          <a:latin typeface="Franklin Gothic Book" panose="020B0503020102020204" pitchFamily="34" charset="0"/>
                        </a:rPr>
                        <a:t>A szakirányú oktatás szakmai követelményei közé néhány pontosítás került, illetve megjelenítésre került a hálózati forgalom megfigyelése.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838818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>
                          <a:latin typeface="Franklin Gothic Book" panose="020B0503020102020204" pitchFamily="34" charset="0"/>
                        </a:rPr>
                        <a:t>A személyes honlap elkészítése és leadása a vizsgára bocsátás feltétele (leadása 10 nappal a vizsga előtt).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58978"/>
                  </a:ext>
                </a:extLst>
              </a:tr>
            </a:tbl>
          </a:graphicData>
        </a:graphic>
      </p:graphicFrame>
      <p:sp>
        <p:nvSpPr>
          <p:cNvPr id="4" name="Szövegdoboz 3">
            <a:extLst>
              <a:ext uri="{FF2B5EF4-FFF2-40B4-BE49-F238E27FC236}">
                <a16:creationId xmlns:a16="http://schemas.microsoft.com/office/drawing/2014/main" id="{A5BC8504-3CE1-CCA6-1520-6FF6B1EEABF2}"/>
              </a:ext>
            </a:extLst>
          </p:cNvPr>
          <p:cNvSpPr txBox="1"/>
          <p:nvPr/>
        </p:nvSpPr>
        <p:spPr>
          <a:xfrm>
            <a:off x="1663526" y="5567568"/>
            <a:ext cx="2036773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6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5 0714 04 06 Közlekedésautomatikai technikus</a:t>
            </a:r>
            <a:endParaRPr kumimoji="0" lang="hu-H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 pitchFamily="34" charset="0"/>
              <a:sym typeface="Helvetica Neue"/>
            </a:endParaRP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4F21990B-0D86-0D9D-13ED-B295E4E155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08623"/>
              </p:ext>
            </p:extLst>
          </p:nvPr>
        </p:nvGraphicFramePr>
        <p:xfrm>
          <a:off x="1739227" y="7029796"/>
          <a:ext cx="20367738" cy="264632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16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027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</a:pPr>
                      <a:r>
                        <a:rPr lang="hu-HU" sz="2700" b="0" i="0" u="none">
                          <a:latin typeface="Franklin Gothic Book" panose="020B0503020102020204" pitchFamily="34" charset="0"/>
                        </a:rPr>
                        <a:t>A központi interaktív vizsga leírása felépítése megváltozott, pontosításra került, tartalmi módosítás nélkül. Két vizsgarész került kialakításra, törlésre kerültek a feleleltalkotós kérdések.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58978"/>
                  </a:ext>
                </a:extLst>
              </a:tr>
              <a:tr h="9270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>
                        <a:lnSpc>
                          <a:spcPct val="100000"/>
                        </a:lnSpc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Projektfeladatban a portfólió tartalmában egyszerűsítések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69185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776252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45514"/>
            <a:ext cx="20443439" cy="708212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4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0713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04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07</a:t>
            </a:r>
            <a:r>
              <a:rPr lang="hu-HU" b="1" dirty="0"/>
              <a:t> Villanyszerelő szakma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43E2CC22-D4EE-45E2-B849-8CC55CC62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674174"/>
              </p:ext>
            </p:extLst>
          </p:nvPr>
        </p:nvGraphicFramePr>
        <p:xfrm>
          <a:off x="1663526" y="2206698"/>
          <a:ext cx="20367738" cy="1064764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16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48885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                                                  Mindhárom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25652960"/>
                  </a:ext>
                </a:extLst>
              </a:tr>
              <a:tr h="81397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 keretében ellátható legjellemzőbb tevékenység, valamint a munkaterület leírása:</a:t>
                      </a:r>
                    </a:p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Európai Bizottság által a megújuló energiaforrásokból előállított energia használatának előmozdításáról szóló (EU) 2018/2001 európai parlamenti és tanácsi irányelv átültetése (2024.08.29.)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11027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szakmairányok közös szakmai követelményei között feltüntetésre került a villamos berendezések rekonstrukciójával, megszüntetésével kapcsolatos kompetencia.</a:t>
                      </a:r>
                      <a:endParaRPr lang="hu-HU" sz="2700" b="0" i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58978"/>
                  </a:ext>
                </a:extLst>
              </a:tr>
              <a:tr h="8923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villamos berendezések rekonstrukciójával, megszüntetésével kapcsolatos kompetenciák számonkérése megjelenik az interaktív vizsgán is. A megfogalmazásban kisebb pontosítások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113375"/>
                  </a:ext>
                </a:extLst>
              </a:tr>
              <a:tr h="462504">
                <a:tc gridSpan="2">
                  <a:txBody>
                    <a:bodyPr/>
                    <a:lstStyle/>
                    <a:p>
                      <a:pPr marL="18000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noProof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                                                       Villamos hálózat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240343"/>
                  </a:ext>
                </a:extLst>
              </a:tr>
              <a:tr h="5713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projektfeladatban a portfólióhoz rendelt tevékenységek közül nem kötelező mindegyiket érinteni. A portfólió bemutatására 10 perc áll rendelkezésre.</a:t>
                      </a:r>
                    </a:p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II. vizsgarészben a KIF és/vagy KÖF hálózat, illetve TR állomások létesítésével és mérésével kapcsolatos gyakorlati feladat során elegendő a tevékenységekkel kapcsolatban egy résztevékenység bemutatása.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439420">
                <a:tc gridSpan="2">
                  <a:txBody>
                    <a:bodyPr/>
                    <a:lstStyle/>
                    <a:p>
                      <a:pPr marL="18000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noProof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                                                   Épületvillamosság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368253"/>
                  </a:ext>
                </a:extLst>
              </a:tr>
              <a:tr h="45407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8.13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projektfeladatban a portfólióhoz rendelt tevékenységek közül nem kötelező mindegyiket érinteni. A portfólió bemutatására 10 perc áll rendelkezésre.</a:t>
                      </a:r>
                      <a:endParaRPr lang="hu-HU" sz="2700" b="0" i="0" u="none" strike="noStrike" kern="1200" noProof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4937156"/>
                  </a:ext>
                </a:extLst>
              </a:tr>
              <a:tr h="454074">
                <a:tc gridSpan="2">
                  <a:txBody>
                    <a:bodyPr/>
                    <a:lstStyle/>
                    <a:p>
                      <a:pPr marL="18000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noProof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                                                     Villamos készülék és berendezés </a:t>
                      </a: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szakmairány</a:t>
                      </a:r>
                      <a:endParaRPr lang="hu-HU" sz="2700" b="0" i="0" u="none" strike="noStrike" kern="1200" noProof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6568575"/>
                  </a:ext>
                </a:extLst>
              </a:tr>
              <a:tr h="683122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8.22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projektfeladatban a portfólióhoz rendelt tevékenységek közül nem kötelező mindegyiket érinteni. A portfólió bemutatására 10 perc áll rendelkezésre.</a:t>
                      </a:r>
                      <a:endParaRPr lang="hu-HU" sz="2700" b="0" i="0" u="none" strike="noStrike" kern="1200" noProof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3559241"/>
                  </a:ext>
                </a:extLst>
              </a:tr>
              <a:tr h="454074">
                <a:tc gridSpan="2">
                  <a:txBody>
                    <a:bodyPr/>
                    <a:lstStyle/>
                    <a:p>
                      <a:pPr marL="18000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                                                     Villamosipari előkészítő részszakma</a:t>
                      </a:r>
                      <a:endParaRPr lang="hu-HU" sz="2700" b="0" i="0" u="none" strike="noStrike" kern="1200" noProof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  <a:sym typeface="Helvetica Neue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328261"/>
                  </a:ext>
                </a:extLst>
              </a:tr>
              <a:tr h="45407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 a minden KKK-t érintő változásain (3. dia)-, a Műszaki ágazati alapoktatáson-, és az ágazat valamennyi szakmáját érintő változásain (6.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8813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</a:t>
            </a:r>
            <a:r>
              <a:rPr lang="hu-HU" sz="6000">
                <a:solidFill>
                  <a:schemeClr val="bg1"/>
                </a:solidFill>
                <a:latin typeface="Franklin Gothic Book" panose="020B0503020102020204" pitchFamily="34" charset="0"/>
              </a:rPr>
              <a:t>Nonprofit Zrt</a:t>
            </a: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772625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9244"/>
            <a:ext cx="19868006" cy="1181707"/>
          </a:xfrm>
        </p:spPr>
        <p:txBody>
          <a:bodyPr/>
          <a:lstStyle/>
          <a:p>
            <a:r>
              <a:rPr lang="hu-HU" b="1" dirty="0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381603"/>
            <a:ext cx="21521609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8385" y="1206956"/>
            <a:ext cx="20443439" cy="928345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144183"/>
              </p:ext>
            </p:extLst>
          </p:nvPr>
        </p:nvGraphicFramePr>
        <p:xfrm>
          <a:off x="1663526" y="2246714"/>
          <a:ext cx="21460632" cy="10715655"/>
        </p:xfrm>
        <a:graphic>
          <a:graphicData uri="http://schemas.openxmlformats.org/drawingml/2006/table">
            <a:tbl>
              <a:tblPr/>
              <a:tblGrid>
                <a:gridCol w="2795768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081649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598017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316275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356376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646925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692312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973310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7615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596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596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 és elektrotechnika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Automatikai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Autóipar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Energetika és petrolkémia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Épületautomatizálás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Gyártástechnika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9338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 és elektrotechnika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Elektronikai műszerész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030885"/>
                  </a:ext>
                </a:extLst>
              </a:tr>
              <a:tr h="90104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 és elektrotechnika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22944"/>
                  </a:ext>
                </a:extLst>
              </a:tr>
              <a:tr h="87907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 és elektrotechnika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Erősáramú elektrotechnikus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3921258"/>
                  </a:ext>
                </a:extLst>
              </a:tr>
              <a:tr h="9669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 és elektrotechnika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Ipari informatikai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4977927"/>
                  </a:ext>
                </a:extLst>
              </a:tr>
              <a:tr h="9010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 és elektrotechnika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Közlekedésautomatikai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1596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 és elektrotechnika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Villanyszerelő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Épületvillamosság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Villamos hálózat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Villamos készülék és berendezés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Villamosipari előkészítő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0E27FB16-8630-77CD-8F8E-FC7D474FF2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030785"/>
              </p:ext>
            </p:extLst>
          </p:nvPr>
        </p:nvGraphicFramePr>
        <p:xfrm>
          <a:off x="1663526" y="3213195"/>
          <a:ext cx="20663076" cy="763467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256819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4218709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699164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761509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726875">
                  <a:extLst>
                    <a:ext uri="{9D8B030D-6E8A-4147-A177-3AD203B41FA5}">
                      <a16:colId xmlns:a16="http://schemas.microsoft.com/office/drawing/2014/main" val="1091602872"/>
                    </a:ext>
                  </a:extLst>
                </a:gridCol>
              </a:tblGrid>
              <a:tr h="85961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32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32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880971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006114"/>
                  </a:ext>
                </a:extLst>
              </a:tr>
              <a:tr h="8332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Automatikai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8332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Elektronikai műszerész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8615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Elektronikai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8332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Erősáramú elektrotechnikus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2024.08.29.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8332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Ipari informatikai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8332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Közlekedésautomatikai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86653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Villanyszerelő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2024.08.29.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</a:tbl>
          </a:graphicData>
        </a:graphic>
      </p:graphicFrame>
      <p:sp>
        <p:nvSpPr>
          <p:cNvPr id="5" name="Szöveg helye 1">
            <a:extLst>
              <a:ext uri="{FF2B5EF4-FFF2-40B4-BE49-F238E27FC236}">
                <a16:creationId xmlns:a16="http://schemas.microsoft.com/office/drawing/2014/main" id="{5B225E04-EF17-A701-67BB-E044CE4EEB3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21915699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7A1DC92-438C-0857-1EB7-A291842CC3E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44404" y="1434014"/>
            <a:ext cx="20443439" cy="742079"/>
          </a:xfrm>
        </p:spPr>
        <p:txBody>
          <a:bodyPr/>
          <a:lstStyle/>
          <a:p>
            <a:r>
              <a:rPr lang="hu-HU" b="1" dirty="0"/>
              <a:t>A Műszaki ágazati alapoktatás változásai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A6A8C40-5CA9-26F7-2F77-85ED51F3DC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76737"/>
              </p:ext>
            </p:extLst>
          </p:nvPr>
        </p:nvGraphicFramePr>
        <p:xfrm>
          <a:off x="1661240" y="2786255"/>
          <a:ext cx="20367737" cy="342783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3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059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58628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5.1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eszközjegyzék egységesítésre került: esetenként kiegészült, vagy törölve lett egy-egy eszköz.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1863225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7.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Ágazati alapvizsga</a:t>
                      </a:r>
                    </a:p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vizsgatevékenységek és a feladattípusok leírása apróbb pontosításokkal egységesítésre került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8000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vizsgatevékenységek sikerességének határértéke egységesen 40% lett valamennyi, Műszaki ágazati alapoktatást tartalmazó ágazat esetében (ebben az ágazatban 51% volt).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</a:tbl>
          </a:graphicData>
        </a:graphic>
      </p:graphicFrame>
      <p:sp>
        <p:nvSpPr>
          <p:cNvPr id="5" name="Szövegdoboz 4">
            <a:extLst>
              <a:ext uri="{FF2B5EF4-FFF2-40B4-BE49-F238E27FC236}">
                <a16:creationId xmlns:a16="http://schemas.microsoft.com/office/drawing/2014/main" id="{C71CE9CC-8DA5-465D-756F-618211F6FB22}"/>
              </a:ext>
            </a:extLst>
          </p:cNvPr>
          <p:cNvSpPr txBox="1"/>
          <p:nvPr/>
        </p:nvSpPr>
        <p:spPr>
          <a:xfrm>
            <a:off x="1661240" y="6636228"/>
            <a:ext cx="203677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8288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6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Az Elektronika-elektrotechnika ágazat egységes változásai</a:t>
            </a:r>
          </a:p>
        </p:txBody>
      </p:sp>
      <p:graphicFrame>
        <p:nvGraphicFramePr>
          <p:cNvPr id="7" name="Táblázat 6">
            <a:extLst>
              <a:ext uri="{FF2B5EF4-FFF2-40B4-BE49-F238E27FC236}">
                <a16:creationId xmlns:a16="http://schemas.microsoft.com/office/drawing/2014/main" id="{36A5482D-32F2-6C13-48A7-5D5808A2D0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4266"/>
              </p:ext>
            </p:extLst>
          </p:nvPr>
        </p:nvGraphicFramePr>
        <p:xfrm>
          <a:off x="1644404" y="8065785"/>
          <a:ext cx="20367737" cy="178921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59628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7144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265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6268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8.4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Azokban a KKK-kban, ahol portfólió szerepel, a portfólió követelményei pontosításra kerültek, a minimális - 10-15 - oldalszám meghatározásával.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0522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29F0512-4374-0DAF-B017-C22A432C0D6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4105" y="1176760"/>
            <a:ext cx="20443439" cy="603396"/>
          </a:xfrm>
        </p:spPr>
        <p:txBody>
          <a:bodyPr/>
          <a:lstStyle/>
          <a:p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5 0714 04 01 Automatikai technikus</a:t>
            </a:r>
            <a:endParaRPr lang="hu-HU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93116D6D-FB21-E4ED-6153-8ACE37E3BB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418792"/>
              </p:ext>
            </p:extLst>
          </p:nvPr>
        </p:nvGraphicFramePr>
        <p:xfrm>
          <a:off x="1635649" y="2063269"/>
          <a:ext cx="20930803" cy="1026457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525631">
                  <a:extLst>
                    <a:ext uri="{9D8B030D-6E8A-4147-A177-3AD203B41FA5}">
                      <a16:colId xmlns:a16="http://schemas.microsoft.com/office/drawing/2014/main" val="2865406723"/>
                    </a:ext>
                  </a:extLst>
                </a:gridCol>
                <a:gridCol w="839336">
                  <a:extLst>
                    <a:ext uri="{9D8B030D-6E8A-4147-A177-3AD203B41FA5}">
                      <a16:colId xmlns:a16="http://schemas.microsoft.com/office/drawing/2014/main" val="746300551"/>
                    </a:ext>
                  </a:extLst>
                </a:gridCol>
                <a:gridCol w="16565836">
                  <a:extLst>
                    <a:ext uri="{9D8B030D-6E8A-4147-A177-3AD203B41FA5}">
                      <a16:colId xmlns:a16="http://schemas.microsoft.com/office/drawing/2014/main" val="1330931617"/>
                    </a:ext>
                  </a:extLst>
                </a:gridCol>
              </a:tblGrid>
              <a:tr h="56351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295034"/>
                  </a:ext>
                </a:extLst>
              </a:tr>
              <a:tr h="65532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    Autóipar szakmairány</a:t>
                      </a:r>
                      <a:endParaRPr lang="hu-HU" sz="2700" b="0" i="0" u="none" strike="noStrike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56874244"/>
                  </a:ext>
                </a:extLst>
              </a:tr>
              <a:tr h="6462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algn="just" fontAlgn="ctr"/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szakmairányhoz rendelt foglalkozások kiegészültek.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szakmairányhoz rendelt foglalkozások kiegészültek.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2778489"/>
                  </a:ext>
                </a:extLst>
              </a:tr>
              <a:tr h="13227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 leírásában pontosításokra került sor.</a:t>
                      </a:r>
                    </a:p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számítások a projektfeladatba kerültek - 2 vizsgarész helyett 1 vizsgarész maradt. </a:t>
                      </a:r>
                    </a:p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témakörönként megszerezhető pontszámok is változtak.</a:t>
                      </a:r>
                    </a:p>
                    <a:p>
                      <a:pPr marL="180000" indent="-173038" algn="just" defTabSz="1828800" rtl="0" eaLnBrk="1" latinLnBrk="0" hangingPunct="1">
                        <a:lnSpc>
                          <a:spcPct val="100000"/>
                        </a:lnSpc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 Az időtartam a 90 perc helyett 60 perc, a vizsgatevékenység súlyaránya 20% helyett 30% (szakmairányok közti egységesítés).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 leírásában pontosításokra került sor.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számítások a projektfeladatba kerültek - 2 vizsgarész helyett 1 vizsgarész maradt.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témakörönként megszerezhető pontszámok is változtak.</a:t>
                      </a:r>
                    </a:p>
                    <a:p>
                      <a:pPr marL="173038" indent="-173038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időtartam a 90 perc helyett 60 perc, a vizsgatevékenység súlyaránya 20% helyett 30% (szakmairányok közti egységesítés).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703901"/>
                  </a:ext>
                </a:extLst>
              </a:tr>
              <a:tr h="13227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projektfeladatban a vizsga helyszínén végzett feladat pontosításra került, és kiegészült a számításokkal. </a:t>
                      </a:r>
                    </a:p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Az időtartam 330 perc helyett 300 perc, a vizsgatevékenység súlyaránya 80% helyett 70%. </a:t>
                      </a:r>
                    </a:p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vizsgarészeken belüli értékelés aránya kis mértékben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projektfeladatban a vizsga helyszínén végzett feladat pontosításra került, és kiegészült a számításokkal.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időtartam 330 perc helyett 300 perc, a vizsgatevékenység súlyaránya 80% helyett 70%.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vizsgarészeken belüli értékelés aránya kis mértékben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7541380"/>
                  </a:ext>
                </a:extLst>
              </a:tr>
              <a:tr h="67602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       Energetika és petrolkémia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95109899"/>
                  </a:ext>
                </a:extLst>
              </a:tr>
              <a:tr h="5439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2.2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algn="just" fontAlgn="ctr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munkaterület leírásában jelentős pontosítások történtek.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munkaterület leírásában jelentős pontosítások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7058645"/>
                  </a:ext>
                </a:extLst>
              </a:tr>
              <a:tr h="6148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5.2.1.2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algn="just" fontAlgn="ctr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Az eszközjegyzék kiegészítésre került.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eszközjegyzék kiegészítésre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822000"/>
                  </a:ext>
                </a:extLst>
              </a:tr>
              <a:tr h="13227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központi interaktív vizsga leírásában pontosításokra került sor.</a:t>
                      </a:r>
                    </a:p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számítások a projektfeladatba kerültek - 2 vizsgarész helyett 1 vizsgarész maradt. </a:t>
                      </a:r>
                    </a:p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témakörönként megszerezhető pontszámok is változtak.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központi interaktív vizsga leírásában pontosításokra került sor.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számítások a projektfeladatba kerültek - 2 vizsgarész helyett 1 vizsgarész maradt.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témakörönként megszerezhető pontszámok is változtak.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283450"/>
                  </a:ext>
                </a:extLst>
              </a:tr>
              <a:tr h="13227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projektfeladatban a vizsga helyszínén végzett feladat pontosításra került, és kiegészült a számításokkal. </a:t>
                      </a:r>
                    </a:p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Az időtartam 360 perc helyett 300 perc. </a:t>
                      </a:r>
                    </a:p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vizsgarészeken belüli értékelés aránya kis mértékben változott.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projektfeladatban a vizsga helyszínén végzett feladat pontosításra került, és kiegészült a számításokkal.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időtartam 360 perc helyett 300 perc.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vizsgarészeken belüli értékelés aránya kis mértékben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855546"/>
                  </a:ext>
                </a:extLst>
              </a:tr>
              <a:tr h="5314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algn="just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vizsgatevékenységhez szükséges eszközök felsorolása kiegészítésre került.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vizsgatevékenységhez szükséges eszközök felsorolása kiegészítésre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154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78657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A649D0-7942-416B-F46F-F7C5346FB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DB2F12B-B294-DF8A-AC36-5C21DA9C562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4104" y="1190445"/>
            <a:ext cx="20443439" cy="603396"/>
          </a:xfrm>
        </p:spPr>
        <p:txBody>
          <a:bodyPr/>
          <a:lstStyle/>
          <a:p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5 0714 04 01 Automatikai technikus</a:t>
            </a:r>
            <a:endParaRPr lang="hu-HU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2EED406A-CCC3-676E-6928-3178BAE66A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40991"/>
              </p:ext>
            </p:extLst>
          </p:nvPr>
        </p:nvGraphicFramePr>
        <p:xfrm>
          <a:off x="1674105" y="2326283"/>
          <a:ext cx="20677896" cy="926468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223015">
                  <a:extLst>
                    <a:ext uri="{9D8B030D-6E8A-4147-A177-3AD203B41FA5}">
                      <a16:colId xmlns:a16="http://schemas.microsoft.com/office/drawing/2014/main" val="2865406723"/>
                    </a:ext>
                  </a:extLst>
                </a:gridCol>
                <a:gridCol w="945518">
                  <a:extLst>
                    <a:ext uri="{9D8B030D-6E8A-4147-A177-3AD203B41FA5}">
                      <a16:colId xmlns:a16="http://schemas.microsoft.com/office/drawing/2014/main" val="1033313915"/>
                    </a:ext>
                  </a:extLst>
                </a:gridCol>
                <a:gridCol w="16509363">
                  <a:extLst>
                    <a:ext uri="{9D8B030D-6E8A-4147-A177-3AD203B41FA5}">
                      <a16:colId xmlns:a16="http://schemas.microsoft.com/office/drawing/2014/main" val="1330931617"/>
                    </a:ext>
                  </a:extLst>
                </a:gridCol>
              </a:tblGrid>
              <a:tr h="56351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295034"/>
                  </a:ext>
                </a:extLst>
              </a:tr>
              <a:tr h="61828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                                           Épületautomatizálás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07027515"/>
                  </a:ext>
                </a:extLst>
              </a:tr>
              <a:tr h="8384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5.2.1.3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algn="just" fontAlgn="ctr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szakmairány esetében az eszközjegyzék kiegészítésre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szakmairány esetében az eszközjegyzék kiegészítésre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3221729"/>
                  </a:ext>
                </a:extLst>
              </a:tr>
              <a:tr h="13227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indent="0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központi interaktív vizsga leírásában pontosításokra került sor.</a:t>
                      </a:r>
                    </a:p>
                    <a:p>
                      <a:pPr marL="180000" indent="0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számítások a projektfeladatba kerültek - 2 vizsgarész helyett 1 vizsgarész maradt. </a:t>
                      </a:r>
                    </a:p>
                    <a:p>
                      <a:pPr marL="180000" indent="0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témakörönként megszerezhető pontszámok is változtak.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 leírásában pontosításokra került sor.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számítások a projektfeladatba kerültek - 2 vizsgarész helyett 1 vizsgarész maradt.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témakörönként megszerezhető pontszámok is változtak.</a:t>
                      </a:r>
                    </a:p>
                    <a:p>
                      <a:pPr marL="173038" indent="-173038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időtartam a 90 perc helyett 60 perc, a vizsgatevékenység súlyaránya 20% helyett 30% (szakmairányok közti egységesítés).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703901"/>
                  </a:ext>
                </a:extLst>
              </a:tr>
              <a:tr h="13227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projektfeladatban a vizsga helyszínén végzett feladat pontosításra került, és kiegészült a számításokkal. </a:t>
                      </a:r>
                    </a:p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Az időtartam 360 perc helyett 300 perc. </a:t>
                      </a:r>
                    </a:p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2. vizsgarész értékelési aránya kis mértékben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projektfeladatban a vizsga helyszínén végzett feladat pontosításra került, és kiegészült a számításokkal.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időtartam 360 perc helyett 300 perc, a vizsgatevékenység súlyaránya 80% helyett 70%.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2. vizsgarész értékelési aránya kis mértékben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7541380"/>
                  </a:ext>
                </a:extLst>
              </a:tr>
              <a:tr h="630253">
                <a:tc gridSpan="3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                                               Gyártástechnika</a:t>
                      </a:r>
                      <a:r>
                        <a:rPr lang="hu-HU" sz="2700" b="0" i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31372902"/>
                  </a:ext>
                </a:extLst>
              </a:tr>
              <a:tr h="7422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3.2.1.4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algn="just" fontAlgn="ctr"/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szakmairányhoz rendelt foglalkozások kiegészültek.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szakmairányokhoz rendelt foglalkozások kiegészültek.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3023185"/>
                  </a:ext>
                </a:extLst>
              </a:tr>
              <a:tr h="7422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központi interaktív vizsga leírásában pontosításokra került sor.</a:t>
                      </a:r>
                    </a:p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számítások a projektfeladatba kerültek - 2 vizsgarész helyett 1 vizsgarész maradt. </a:t>
                      </a:r>
                    </a:p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témakörönként megszerezhető pontszámok is változtak.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központi interaktív vizsga leírásában pontosításokra került sor.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számítások a projektfeladatba kerültek - 2 vizsgarész helyett 1 vizsgarész maradt.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témakörönként megszerezhető pontszámok is változtak.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2187754"/>
                  </a:ext>
                </a:extLst>
              </a:tr>
              <a:tr h="7422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projektfeladatban a vizsga helyszínén végzett feladat pontosításra került, és kiegészült a számításokkal. </a:t>
                      </a:r>
                    </a:p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Az időtartam 360 perc helyett 300 perc. </a:t>
                      </a:r>
                    </a:p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vizsgarészeken belüli értékelés aránya kis mértékben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projektfeladatban a vizsga helyszínén végzett feladat pontosításra került, és kiegészült a számításokkal.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időtartam 360 perc helyett 300 perc.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vizsgarészeken belüli értékelés aránya kis mértékben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031100"/>
                  </a:ext>
                </a:extLst>
              </a:tr>
              <a:tr h="7422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180000" algn="just" fontAlgn="ctr"/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vizsgatevékenységhez szükséges eszközök felsorolása kiegészítésre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vizsgatevékenységhez szükséges eszközök felsorolása kiegészítésre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5083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107303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54964" y="1249439"/>
            <a:ext cx="20045007" cy="911412"/>
          </a:xfrm>
        </p:spPr>
        <p:txBody>
          <a:bodyPr/>
          <a:lstStyle/>
          <a:p>
            <a:r>
              <a:rPr lang="hu-HU" b="1" dirty="0"/>
              <a:t>4 0713 04 02 Elektronikai műszerész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E39800E5-458E-3849-2042-EAE903A974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275597"/>
              </p:ext>
            </p:extLst>
          </p:nvPr>
        </p:nvGraphicFramePr>
        <p:xfrm>
          <a:off x="1754964" y="2687335"/>
          <a:ext cx="20367737" cy="154516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05196">
                  <a:extLst>
                    <a:ext uri="{9D8B030D-6E8A-4147-A177-3AD203B41FA5}">
                      <a16:colId xmlns:a16="http://schemas.microsoft.com/office/drawing/2014/main" val="3381804708"/>
                    </a:ext>
                  </a:extLst>
                </a:gridCol>
                <a:gridCol w="15762541">
                  <a:extLst>
                    <a:ext uri="{9D8B030D-6E8A-4147-A177-3AD203B41FA5}">
                      <a16:colId xmlns:a16="http://schemas.microsoft.com/office/drawing/2014/main" val="154367273"/>
                    </a:ext>
                  </a:extLst>
                </a:gridCol>
              </a:tblGrid>
              <a:tr h="6265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626820"/>
                  </a:ext>
                </a:extLst>
              </a:tr>
              <a:tr h="9186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Nem releváns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algn="just">
                        <a:lnSpc>
                          <a:spcPct val="100000"/>
                        </a:lnSpc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szakma a minden KKK-t érintő változásain (3. dia)-, a Műszaki ágazati alapoktatáson-, és az ágazat valamennyi szakmáját érintő változásain (6.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785886"/>
                  </a:ext>
                </a:extLst>
              </a:tr>
            </a:tbl>
          </a:graphicData>
        </a:graphic>
      </p:graphicFrame>
      <p:sp>
        <p:nvSpPr>
          <p:cNvPr id="4" name="Szövegdoboz 3">
            <a:extLst>
              <a:ext uri="{FF2B5EF4-FFF2-40B4-BE49-F238E27FC236}">
                <a16:creationId xmlns:a16="http://schemas.microsoft.com/office/drawing/2014/main" id="{25E85B84-9453-9A79-61A8-CA19B98DFB5F}"/>
              </a:ext>
            </a:extLst>
          </p:cNvPr>
          <p:cNvSpPr txBox="1"/>
          <p:nvPr/>
        </p:nvSpPr>
        <p:spPr>
          <a:xfrm rot="10800000" flipV="1">
            <a:off x="1714324" y="4890993"/>
            <a:ext cx="20367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5 0714 04 03 Elektronikai technikus</a:t>
            </a:r>
          </a:p>
        </p:txBody>
      </p:sp>
      <p:graphicFrame>
        <p:nvGraphicFramePr>
          <p:cNvPr id="8" name="Táblázat 7">
            <a:extLst>
              <a:ext uri="{FF2B5EF4-FFF2-40B4-BE49-F238E27FC236}">
                <a16:creationId xmlns:a16="http://schemas.microsoft.com/office/drawing/2014/main" id="{177CE4A7-9BA5-2C88-295F-D8D618334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805257"/>
              </p:ext>
            </p:extLst>
          </p:nvPr>
        </p:nvGraphicFramePr>
        <p:xfrm>
          <a:off x="1754964" y="6374487"/>
          <a:ext cx="20367737" cy="228769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584876">
                  <a:extLst>
                    <a:ext uri="{9D8B030D-6E8A-4147-A177-3AD203B41FA5}">
                      <a16:colId xmlns:a16="http://schemas.microsoft.com/office/drawing/2014/main" val="3001123503"/>
                    </a:ext>
                  </a:extLst>
                </a:gridCol>
                <a:gridCol w="15782861">
                  <a:extLst>
                    <a:ext uri="{9D8B030D-6E8A-4147-A177-3AD203B41FA5}">
                      <a16:colId xmlns:a16="http://schemas.microsoft.com/office/drawing/2014/main" val="2448163939"/>
                    </a:ext>
                  </a:extLst>
                </a:gridCol>
              </a:tblGrid>
              <a:tr h="6265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712778"/>
                  </a:ext>
                </a:extLst>
              </a:tr>
              <a:tr h="58904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központi interaktív vizsgán az 1. vizsgarész kérdéseinek száma csökkent, a 2. vizsgarész kérdéseinek száma nőtt. Ennek megfelelően a két vizsgarész közötti súlyarány is megváltozott (50-50% helyett 20-80%).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6406616"/>
                  </a:ext>
                </a:extLst>
              </a:tr>
              <a:tr h="58904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portfólió tartalmának leírása pontosításra került.</a:t>
                      </a:r>
                    </a:p>
                    <a:p>
                      <a:pPr marL="18000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A projektfeladatban az „Építési feladat” pontosításra került, az értékelésben is kisebb módosítás történt.</a:t>
                      </a:r>
                      <a:endParaRPr kumimoji="0" lang="hu-HU" sz="2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2275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14150</TotalTime>
  <Words>1669</Words>
  <Application>Microsoft Office PowerPoint</Application>
  <PresentationFormat>Egyéni</PresentationFormat>
  <Paragraphs>268</Paragraphs>
  <Slides>13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19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Görög Judit</cp:lastModifiedBy>
  <cp:revision>467</cp:revision>
  <dcterms:modified xsi:type="dcterms:W3CDTF">2024-09-03T10:05:47Z</dcterms:modified>
</cp:coreProperties>
</file>