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4" r:id="rId1"/>
  </p:sldMasterIdLst>
  <p:notesMasterIdLst>
    <p:notesMasterId r:id="rId11"/>
  </p:notesMasterIdLst>
  <p:handoutMasterIdLst>
    <p:handoutMasterId r:id="rId12"/>
  </p:handoutMasterIdLst>
  <p:sldIdLst>
    <p:sldId id="455" r:id="rId2"/>
    <p:sldId id="466" r:id="rId3"/>
    <p:sldId id="467" r:id="rId4"/>
    <p:sldId id="449" r:id="rId5"/>
    <p:sldId id="453" r:id="rId6"/>
    <p:sldId id="450" r:id="rId7"/>
    <p:sldId id="451" r:id="rId8"/>
    <p:sldId id="452" r:id="rId9"/>
    <p:sldId id="480" r:id="rId10"/>
  </p:sldIdLst>
  <p:sldSz cx="24384000" cy="13716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274D"/>
    <a:srgbClr val="0084F4"/>
    <a:srgbClr val="FFC55D"/>
    <a:srgbClr val="3C4D6C"/>
    <a:srgbClr val="DE095C"/>
    <a:srgbClr val="8FF0C7"/>
    <a:srgbClr val="FFE4B5"/>
    <a:srgbClr val="D5E9FA"/>
    <a:srgbClr val="09DE84"/>
    <a:srgbClr val="929C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incs stílus, csak rács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254" autoAdjust="0"/>
    <p:restoredTop sz="95226" autoAdjust="0"/>
  </p:normalViewPr>
  <p:slideViewPr>
    <p:cSldViewPr snapToGrid="0" snapToObjects="1" showGuides="1">
      <p:cViewPr varScale="1">
        <p:scale>
          <a:sx n="57" d="100"/>
          <a:sy n="57" d="100"/>
        </p:scale>
        <p:origin x="15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1019"/>
    </p:cViewPr>
  </p:sorterViewPr>
  <p:notesViewPr>
    <p:cSldViewPr snapToGrid="0" snapToObjects="1">
      <p:cViewPr varScale="1">
        <p:scale>
          <a:sx n="65" d="100"/>
          <a:sy n="65" d="100"/>
        </p:scale>
        <p:origin x="3154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FE1788-0E22-E340-AED3-DD17FDDCDAFF}" type="datetimeFigureOut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7/1/2024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0A41FC-E0FF-CA4E-A66A-D88BDD10A0A1}" type="slidenum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‹#›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99107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3" name="Shape 220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2204" name="Shape 220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 b="0" i="0">
        <a:latin typeface="Metropolis Regular" charset="0"/>
        <a:ea typeface="Metropolis Regular" charset="0"/>
        <a:cs typeface="Metropolis Regular" charset="0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6" name="Title">
            <a:extLst>
              <a:ext uri="{FF2B5EF4-FFF2-40B4-BE49-F238E27FC236}">
                <a16:creationId xmlns:a16="http://schemas.microsoft.com/office/drawing/2014/main" id="{4C823B25-D0EB-48F3-A617-5263C8190526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7185785" y="5740400"/>
            <a:ext cx="10012427" cy="1235072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8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7817642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2299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2795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1873D238-9284-E8ED-F6B0-8D87A38420F5}"/>
              </a:ext>
            </a:extLst>
          </p:cNvPr>
          <p:cNvSpPr txBox="1">
            <a:spLocks/>
          </p:cNvSpPr>
          <p:nvPr userDrawn="1"/>
        </p:nvSpPr>
        <p:spPr>
          <a:xfrm>
            <a:off x="3040" y="1786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F4385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5" name="Double Click to edit text">
            <a:extLst>
              <a:ext uri="{FF2B5EF4-FFF2-40B4-BE49-F238E27FC236}">
                <a16:creationId xmlns:a16="http://schemas.microsoft.com/office/drawing/2014/main" id="{D55108AC-0391-DEF4-7B98-5C10DE905887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35433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1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247535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127000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3299435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8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hu-HU" noProof="0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653974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1B90153-044C-4D2E-9FD1-5314DC017159}"/>
              </a:ext>
            </a:extLst>
          </p:cNvPr>
          <p:cNvSpPr>
            <a:spLocks noGrp="1"/>
          </p:cNvSpPr>
          <p:nvPr>
            <p:ph type="pic" sz="quarter" idx="53"/>
          </p:nvPr>
        </p:nvSpPr>
        <p:spPr>
          <a:xfrm>
            <a:off x="8260905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348B1E4-6205-4141-8F77-D44BD86BC3BB}"/>
              </a:ext>
            </a:extLst>
          </p:cNvPr>
          <p:cNvSpPr>
            <a:spLocks noGrp="1"/>
          </p:cNvSpPr>
          <p:nvPr>
            <p:ph type="pic" sz="quarter" idx="146"/>
          </p:nvPr>
        </p:nvSpPr>
        <p:spPr>
          <a:xfrm>
            <a:off x="13109439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F3B34889-7EE3-44B2-BFF2-C78E496FEBF4}"/>
              </a:ext>
            </a:extLst>
          </p:cNvPr>
          <p:cNvSpPr>
            <a:spLocks noGrp="1"/>
          </p:cNvSpPr>
          <p:nvPr>
            <p:ph type="pic" sz="quarter" idx="147"/>
          </p:nvPr>
        </p:nvSpPr>
        <p:spPr>
          <a:xfrm>
            <a:off x="13109439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sz="2000" b="0" i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62113CC8-D80F-46A1-B9F2-F94467D5FA78}"/>
              </a:ext>
            </a:extLst>
          </p:cNvPr>
          <p:cNvSpPr>
            <a:spLocks noGrp="1"/>
          </p:cNvSpPr>
          <p:nvPr>
            <p:ph type="pic" sz="quarter" idx="148"/>
          </p:nvPr>
        </p:nvSpPr>
        <p:spPr>
          <a:xfrm>
            <a:off x="17957973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D1A71265-2C40-6F72-E4B5-9239B7DB2152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3" name="Double Click to edit text">
            <a:extLst>
              <a:ext uri="{FF2B5EF4-FFF2-40B4-BE49-F238E27FC236}">
                <a16:creationId xmlns:a16="http://schemas.microsoft.com/office/drawing/2014/main" id="{5FBB843A-B100-70D9-C07A-C674CB460ED5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2"/>
            <a:ext cx="10851203" cy="2384194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</a:t>
            </a:r>
            <a:r>
              <a:rPr lang="en-US" dirty="0"/>
              <a:t>attintással szerkesztés</a:t>
            </a:r>
          </a:p>
        </p:txBody>
      </p:sp>
    </p:spTree>
    <p:extLst>
      <p:ext uri="{BB962C8B-B14F-4D97-AF65-F5344CB8AC3E}">
        <p14:creationId xmlns:p14="http://schemas.microsoft.com/office/powerpoint/2010/main" val="2567937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90AD6D7B-F426-E92D-835A-E046F57C1910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</p:spTree>
    <p:extLst>
      <p:ext uri="{BB962C8B-B14F-4D97-AF65-F5344CB8AC3E}">
        <p14:creationId xmlns:p14="http://schemas.microsoft.com/office/powerpoint/2010/main" val="180715543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">
            <a:extLst>
              <a:ext uri="{FF2B5EF4-FFF2-40B4-BE49-F238E27FC236}">
                <a16:creationId xmlns:a16="http://schemas.microsoft.com/office/drawing/2014/main" id="{AED74946-CDC9-5EE4-C635-04B4B3C5711D}"/>
              </a:ext>
            </a:extLst>
          </p:cNvPr>
          <p:cNvSpPr txBox="1">
            <a:spLocks/>
          </p:cNvSpPr>
          <p:nvPr userDrawn="1"/>
        </p:nvSpPr>
        <p:spPr>
          <a:xfrm>
            <a:off x="618644" y="12932423"/>
            <a:ext cx="330219" cy="40851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1C1F25"/>
                </a:solidFill>
                <a:effectLst/>
                <a:uFillTx/>
                <a:latin typeface="Roboto Black"/>
                <a:ea typeface="Roboto Black"/>
                <a:cs typeface="Roboto Black"/>
                <a:sym typeface="Roboto Black"/>
              </a:defRPr>
            </a:lvl1pPr>
            <a:lvl2pPr marL="0" marR="0" indent="228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b="1" i="0" smtClean="0">
                <a:latin typeface="Franklin Gothic Book" panose="020B0503020102020204" pitchFamily="34" charset="0"/>
                <a:ea typeface="Metropolis Black" charset="0"/>
                <a:cs typeface="Metropolis Black" charset="0"/>
              </a:rPr>
              <a:pPr/>
              <a:t>‹#›</a:t>
            </a:fld>
            <a:r>
              <a:rPr lang="en-US" b="1" i="0" dirty="0">
                <a:latin typeface="Metropolis Black" charset="0"/>
                <a:ea typeface="Metropolis Black" charset="0"/>
                <a:cs typeface="Metropolis Black" charset="0"/>
              </a:rPr>
              <a:t> </a:t>
            </a:r>
          </a:p>
        </p:txBody>
      </p:sp>
      <p:sp>
        <p:nvSpPr>
          <p:cNvPr id="8" name="KOPA STUDIO">
            <a:extLst>
              <a:ext uri="{FF2B5EF4-FFF2-40B4-BE49-F238E27FC236}">
                <a16:creationId xmlns:a16="http://schemas.microsoft.com/office/drawing/2014/main" id="{D66ED9B9-AF3F-6869-6082-F2B95241333E}"/>
              </a:ext>
            </a:extLst>
          </p:cNvPr>
          <p:cNvSpPr txBox="1"/>
          <p:nvPr userDrawn="1"/>
        </p:nvSpPr>
        <p:spPr>
          <a:xfrm>
            <a:off x="1690282" y="569353"/>
            <a:ext cx="6981719" cy="6078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lack"/>
                <a:ea typeface="Roboto Black"/>
                <a:cs typeface="Roboto Black"/>
                <a:sym typeface="Roboto Black"/>
              </a:defRPr>
            </a:pPr>
            <a:r>
              <a:rPr lang="hu-HU" sz="3000" b="1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IKK</a:t>
            </a:r>
            <a:r>
              <a:rPr lang="hu-HU" sz="280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- INNOVATÍV</a:t>
            </a:r>
            <a:r>
              <a:rPr lang="hu-HU" sz="280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KÉPZÉSTÁMOGATÓ KÖZPONT</a:t>
            </a:r>
            <a:endParaRPr sz="2800" dirty="0">
              <a:solidFill>
                <a:srgbClr val="6A6E77"/>
              </a:solidFill>
              <a:latin typeface="Franklin Gothic Book" panose="020B0503020102020204" pitchFamily="34" charset="0"/>
              <a:ea typeface="Metropolis" charset="0"/>
              <a:cs typeface="Metropolis" charset="0"/>
              <a:sym typeface="Roboto Light"/>
            </a:endParaRPr>
          </a:p>
        </p:txBody>
      </p:sp>
      <p:sp>
        <p:nvSpPr>
          <p:cNvPr id="9" name="www.websitename.com">
            <a:extLst>
              <a:ext uri="{FF2B5EF4-FFF2-40B4-BE49-F238E27FC236}">
                <a16:creationId xmlns:a16="http://schemas.microsoft.com/office/drawing/2014/main" id="{0E828266-F6DC-B9F3-3463-4369F4AB0411}"/>
              </a:ext>
            </a:extLst>
          </p:cNvPr>
          <p:cNvSpPr txBox="1"/>
          <p:nvPr userDrawn="1"/>
        </p:nvSpPr>
        <p:spPr>
          <a:xfrm>
            <a:off x="1215046" y="12963649"/>
            <a:ext cx="7031412" cy="3444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lnSpc>
                <a:spcPct val="150000"/>
              </a:lnSpc>
              <a:defRPr sz="2000" b="0">
                <a:solidFill>
                  <a:srgbClr val="6A6E77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pPr algn="r"/>
            <a:r>
              <a:rPr lang="hu-HU" sz="1700" b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A prezentáció</a:t>
            </a:r>
            <a:r>
              <a:rPr lang="hu-HU" sz="1700" b="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tartalma bizalmas információ, harmadik félnek nem adható ki.</a:t>
            </a:r>
            <a:endParaRPr sz="1700" b="0" dirty="0">
              <a:latin typeface="Franklin Gothic Book" panose="020B0503020102020204" pitchFamily="34" charset="0"/>
              <a:ea typeface="Metropolis" charset="0"/>
              <a:cs typeface="Metropolis" charset="0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604A746C-B383-3A9E-36F5-7E17B3506421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876" y="439102"/>
            <a:ext cx="933467" cy="933467"/>
          </a:xfrm>
          <a:prstGeom prst="rect">
            <a:avLst/>
          </a:prstGeom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A4B47F88-C845-9E04-CFEC-29A6C3E9A957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6156" y="11636319"/>
            <a:ext cx="1317288" cy="1675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295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93" r:id="rId2"/>
    <p:sldLayoutId id="2147483894" r:id="rId3"/>
    <p:sldLayoutId id="2147483895" r:id="rId4"/>
    <p:sldLayoutId id="2147483896" r:id="rId5"/>
    <p:sldLayoutId id="2147483708" r:id="rId6"/>
    <p:sldLayoutId id="2147483897" r:id="rId7"/>
  </p:sldLayoutIdLst>
  <p:hf sldNum="0" hdr="0" ftr="0"/>
  <p:txStyles>
    <p:titleStyle>
      <a:lvl1pPr algn="l" defTabSz="1828800" rtl="0" eaLnBrk="1" latinLnBrk="0" hangingPunct="1">
        <a:lnSpc>
          <a:spcPct val="0"/>
        </a:lnSpc>
        <a:spcBef>
          <a:spcPct val="0"/>
        </a:spcBef>
        <a:buNone/>
        <a:defRPr sz="8000" kern="1200">
          <a:solidFill>
            <a:schemeClr val="tx1"/>
          </a:solidFill>
          <a:latin typeface="Franklin Gothic Book" panose="020B0503020102020204" pitchFamily="34" charset="0"/>
          <a:ea typeface="+mj-ea"/>
          <a:cs typeface="+mj-cs"/>
        </a:defRPr>
      </a:lvl1pPr>
    </p:titleStyle>
    <p:bodyStyle>
      <a:lvl1pPr marL="0" indent="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None/>
        <a:defRPr sz="5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1pPr>
      <a:lvl2pPr marL="9144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8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2pPr>
      <a:lvl3pPr marL="18288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0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3pPr>
      <a:lvl4pPr marL="27432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4pPr>
      <a:lvl5pPr marL="36576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E303E85-8C2C-7D01-0AE1-28AD6B12BFBA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D99FE69-B113-D82B-7166-BF8A4730CA0F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2277003" y="4066065"/>
            <a:ext cx="19828933" cy="1235072"/>
          </a:xfrm>
        </p:spPr>
        <p:txBody>
          <a:bodyPr/>
          <a:lstStyle/>
          <a:p>
            <a:r>
              <a:rPr lang="hu-HU" dirty="0"/>
              <a:t>Módosítások a</a:t>
            </a:r>
          </a:p>
          <a:p>
            <a:r>
              <a:rPr lang="hu-HU" dirty="0"/>
              <a:t>Szépészet ágazat szakmáinak képzési és kimeneti követelményeiben</a:t>
            </a:r>
          </a:p>
        </p:txBody>
      </p:sp>
      <p:pic>
        <p:nvPicPr>
          <p:cNvPr id="2" name="Picture 6">
            <a:extLst>
              <a:ext uri="{FF2B5EF4-FFF2-40B4-BE49-F238E27FC236}">
                <a16:creationId xmlns:a16="http://schemas.microsoft.com/office/drawing/2014/main" id="{24C4558A-6584-E320-3579-0535E2FD72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8282" y="9817507"/>
            <a:ext cx="3427435" cy="1288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985925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zöveg helye 7">
            <a:extLst>
              <a:ext uri="{FF2B5EF4-FFF2-40B4-BE49-F238E27FC236}">
                <a16:creationId xmlns:a16="http://schemas.microsoft.com/office/drawing/2014/main" id="{C8170613-D7A2-6307-8386-2ADDFE72D4D7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526988"/>
            <a:ext cx="19868006" cy="1181707"/>
          </a:xfrm>
        </p:spPr>
        <p:txBody>
          <a:bodyPr/>
          <a:lstStyle/>
          <a:p>
            <a:r>
              <a:rPr lang="hu-HU" b="1" dirty="0"/>
              <a:t>Bevezethetőség - alkalmazás</a:t>
            </a:r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98940AEB-3DF4-1B97-E13F-2A46419DF4FF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663526" y="2708695"/>
            <a:ext cx="20405166" cy="9480318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hu-HU" sz="3100" dirty="0"/>
              <a:t>Szakképzésről szóló 2019. évi LXXX. törvény 11.§ (4) </a:t>
            </a:r>
          </a:p>
          <a:p>
            <a:pPr algn="just">
              <a:lnSpc>
                <a:spcPct val="100000"/>
              </a:lnSpc>
            </a:pPr>
            <a:r>
              <a:rPr lang="hu-HU" sz="3100" dirty="0"/>
              <a:t>„A képzési és kimeneti követelményeket érintő változást – a nem érdemi jellegű vagy a tanulóra kedvezőbb változás kivételével – kizárólag a változással érintett legalacsonyabb iskolai évfolyamtól kezdve felmenő rendszerben a tanév első napjával lehet bevezetni, és azt a bevezetést megelőző első tanév kezdő napjáig kell közzétenni. A képzési és kimeneti követelmények módosítása a módosítást megelőzően közzétett képzési és kimeneti követelmények szerint indított szakmai oktatást nem érinti.”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200" dirty="0"/>
              <a:t>A Szépészet ágazathoz tartozó szakmák képzési és kimeneti követelményei 2023.11.21-én, közzétételük napján hatályba léptek, alkalmazásuk ettől a naptól kötelező. </a:t>
            </a:r>
          </a:p>
          <a:p>
            <a:pPr algn="just">
              <a:lnSpc>
                <a:spcPct val="100000"/>
              </a:lnSpc>
            </a:pPr>
            <a:endParaRPr lang="hu-HU" sz="3200" dirty="0"/>
          </a:p>
          <a:p>
            <a:pPr algn="just">
              <a:lnSpc>
                <a:spcPct val="100000"/>
              </a:lnSpc>
            </a:pPr>
            <a:r>
              <a:rPr lang="hu-HU" sz="3200" dirty="0"/>
              <a:t>A Fodrász szakma esetében a felmenő rendszerben bevezetésre kerülő változtatásokat a KKK 2024.04.09-én közzétett verziója tartalmazza, és a 2024/2025-ös tanév első napjától alkalmazandó.</a:t>
            </a:r>
            <a:endParaRPr lang="hu-HU" sz="2800" dirty="0"/>
          </a:p>
          <a:p>
            <a:pPr algn="just">
              <a:lnSpc>
                <a:spcPct val="100000"/>
              </a:lnSpc>
            </a:pPr>
            <a:endParaRPr lang="hu-HU" sz="3100" dirty="0"/>
          </a:p>
        </p:txBody>
      </p:sp>
    </p:spTree>
    <p:extLst>
      <p:ext uri="{BB962C8B-B14F-4D97-AF65-F5344CB8AC3E}">
        <p14:creationId xmlns:p14="http://schemas.microsoft.com/office/powerpoint/2010/main" val="2613158402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28A43212-B07A-F836-C356-627054E239C4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10924" y="1241101"/>
            <a:ext cx="21985857" cy="690114"/>
          </a:xfrm>
        </p:spPr>
        <p:txBody>
          <a:bodyPr/>
          <a:lstStyle/>
          <a:p>
            <a:r>
              <a:rPr lang="hu-HU" b="1"/>
              <a:t>Minden KKK-t érintő változás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CCE44864-840C-B48E-347A-189A2A8CC9F6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710924" y="2454755"/>
            <a:ext cx="21799707" cy="10403458"/>
          </a:xfrm>
        </p:spPr>
        <p:txBody>
          <a:bodyPr/>
          <a:lstStyle/>
          <a:p>
            <a:pPr marL="457200" indent="-457200" algn="just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3100" dirty="0"/>
              <a:t>alapadatok (1.9) közé bekerült a szakmai oktatás foglalkozásainak száma: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5 éves technikumi oktatásban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6 éves technikumi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szakképző iskolai oktatásban legalább 2100 óra 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4 éves szakképző iskolai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2 éves kizárólag szakmai vizsgára történő felkészítésben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kizárólag szakmai vizsgára történő felkészítésben legalább 3200 óra megtartott foglalkozás</a:t>
            </a:r>
          </a:p>
          <a:p>
            <a:pPr lvl="1" algn="just">
              <a:lnSpc>
                <a:spcPct val="100000"/>
              </a:lnSpc>
              <a:spcBef>
                <a:spcPts val="0"/>
              </a:spcBef>
            </a:pPr>
            <a:endParaRPr lang="hu-HU" sz="3100" dirty="0"/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szakmai követelmények (6.2, 6.3) a fenntarthatóságra, „zöldítésre” vonatkozó tartalmakkal bővültek, továbbá a munka-, baleset-, tűzvédelmi előírások is bekerültek, amennyiben nem tartalmazta a KKK (a részszakmák esetében is)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ágazati alapvizsga eredményének beszámítása (8.8) ágazaton belül azonos lett, 10-20% közötti mértékkel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portfólió a vizsgára bocsátás feltétele lett (8.2.1)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interaktív vizsgatevékenység során „az interaktív vizsgarendszer által előre megadott válaszlehetőségek közül kell kiválasztani a megfelelő válasz(oka)t”, így az ehhez nem illeszkedő feladattípusok törlésre kerültek (8.3.2)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az interaktív vizsgatevékenység értékelésében (8.3.5) egyértelművé lett téve, hogy a több vizsgarészből/tanulási egységből/témakörből egybefüggő feladatsor készül, értékelésük nem külön történik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nem programozható számológép használható, amennyiben számítást igénylő feladatot tartalmaz a szakmai vizsga (a részszakmák esetében is)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>
                <a:latin typeface="Franklin Gothic Book"/>
              </a:rPr>
              <a:t>részszakma esetén a FEOR foglalkozás megnevezésén (10.3) túl legalább egy munkakör megnevezése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(A zárójelben jelzett pontok a több szakmairánnyal, részszakmával rendelkező szakmák esetében csak az első szakmairányra, részszakmára vonatkoznak.)</a:t>
            </a:r>
          </a:p>
          <a:p>
            <a:pPr algn="just"/>
            <a:endParaRPr lang="hu-HU" sz="3100" dirty="0"/>
          </a:p>
        </p:txBody>
      </p:sp>
    </p:spTree>
    <p:extLst>
      <p:ext uri="{BB962C8B-B14F-4D97-AF65-F5344CB8AC3E}">
        <p14:creationId xmlns:p14="http://schemas.microsoft.com/office/powerpoint/2010/main" val="4053096386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D5C6C27D-011E-9015-3799-B017526886F1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5" y="1266016"/>
            <a:ext cx="20443439" cy="759012"/>
          </a:xfrm>
        </p:spPr>
        <p:txBody>
          <a:bodyPr/>
          <a:lstStyle/>
          <a:p>
            <a:r>
              <a:rPr lang="hu-HU" b="1" dirty="0"/>
              <a:t>Az ágazat szakmái, szakmairányai, részszakmái</a:t>
            </a:r>
          </a:p>
        </p:txBody>
      </p:sp>
      <p:graphicFrame>
        <p:nvGraphicFramePr>
          <p:cNvPr id="9" name="Táblázat 8">
            <a:extLst>
              <a:ext uri="{FF2B5EF4-FFF2-40B4-BE49-F238E27FC236}">
                <a16:creationId xmlns:a16="http://schemas.microsoft.com/office/drawing/2014/main" id="{B231290E-3C1E-1FD9-E670-B8A15B2FAB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8671005"/>
              </p:ext>
            </p:extLst>
          </p:nvPr>
        </p:nvGraphicFramePr>
        <p:xfrm>
          <a:off x="1663525" y="2506134"/>
          <a:ext cx="21162609" cy="6267919"/>
        </p:xfrm>
        <a:graphic>
          <a:graphicData uri="http://schemas.openxmlformats.org/drawingml/2006/table">
            <a:tbl>
              <a:tblPr/>
              <a:tblGrid>
                <a:gridCol w="2058999">
                  <a:extLst>
                    <a:ext uri="{9D8B030D-6E8A-4147-A177-3AD203B41FA5}">
                      <a16:colId xmlns:a16="http://schemas.microsoft.com/office/drawing/2014/main" val="599980520"/>
                    </a:ext>
                  </a:extLst>
                </a:gridCol>
                <a:gridCol w="2320899">
                  <a:extLst>
                    <a:ext uri="{9D8B030D-6E8A-4147-A177-3AD203B41FA5}">
                      <a16:colId xmlns:a16="http://schemas.microsoft.com/office/drawing/2014/main" val="1672341546"/>
                    </a:ext>
                  </a:extLst>
                </a:gridCol>
                <a:gridCol w="2359694">
                  <a:extLst>
                    <a:ext uri="{9D8B030D-6E8A-4147-A177-3AD203B41FA5}">
                      <a16:colId xmlns:a16="http://schemas.microsoft.com/office/drawing/2014/main" val="354409624"/>
                    </a:ext>
                  </a:extLst>
                </a:gridCol>
                <a:gridCol w="2504163">
                  <a:extLst>
                    <a:ext uri="{9D8B030D-6E8A-4147-A177-3AD203B41FA5}">
                      <a16:colId xmlns:a16="http://schemas.microsoft.com/office/drawing/2014/main" val="3735235005"/>
                    </a:ext>
                  </a:extLst>
                </a:gridCol>
                <a:gridCol w="2070750">
                  <a:extLst>
                    <a:ext uri="{9D8B030D-6E8A-4147-A177-3AD203B41FA5}">
                      <a16:colId xmlns:a16="http://schemas.microsoft.com/office/drawing/2014/main" val="3671789931"/>
                    </a:ext>
                  </a:extLst>
                </a:gridCol>
                <a:gridCol w="2744948">
                  <a:extLst>
                    <a:ext uri="{9D8B030D-6E8A-4147-A177-3AD203B41FA5}">
                      <a16:colId xmlns:a16="http://schemas.microsoft.com/office/drawing/2014/main" val="3472749362"/>
                    </a:ext>
                  </a:extLst>
                </a:gridCol>
                <a:gridCol w="3082047">
                  <a:extLst>
                    <a:ext uri="{9D8B030D-6E8A-4147-A177-3AD203B41FA5}">
                      <a16:colId xmlns:a16="http://schemas.microsoft.com/office/drawing/2014/main" val="2473886009"/>
                    </a:ext>
                  </a:extLst>
                </a:gridCol>
                <a:gridCol w="4021109">
                  <a:extLst>
                    <a:ext uri="{9D8B030D-6E8A-4147-A177-3AD203B41FA5}">
                      <a16:colId xmlns:a16="http://schemas.microsoft.com/office/drawing/2014/main" val="2552214819"/>
                    </a:ext>
                  </a:extLst>
                </a:gridCol>
              </a:tblGrid>
              <a:tr h="77166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 azonosító száma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8371833"/>
                  </a:ext>
                </a:extLst>
              </a:tr>
              <a:tr h="153126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Ágazat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Magyar Képesítési Keretrendszer szint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Képzési terület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Ágazati besorolás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Szakma-sorszám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megnevezése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szakmairánya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részszakmája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163887"/>
                  </a:ext>
                </a:extLst>
              </a:tr>
              <a:tr h="120226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Szépészet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1012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Fodrász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 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2026787"/>
                  </a:ext>
                </a:extLst>
              </a:tr>
              <a:tr h="1296247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Szépészet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1012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Kéz- és lábápoló technikus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Kézápoló és körömkozmetikus, Speciális lábápoló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1192305"/>
                  </a:ext>
                </a:extLst>
              </a:tr>
              <a:tr h="1344196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Szépészet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1012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Kozmetikus technikus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46977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40681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4A62E075-AB90-5A58-E61C-FA93C263206B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0812" y="1338133"/>
            <a:ext cx="20299007" cy="1357654"/>
          </a:xfrm>
        </p:spPr>
        <p:txBody>
          <a:bodyPr/>
          <a:lstStyle/>
          <a:p>
            <a:r>
              <a:rPr lang="hu-HU" sz="4400" b="1" dirty="0"/>
              <a:t>Képzési és kimeneti követelmények hatályba lépése</a:t>
            </a:r>
          </a:p>
          <a:p>
            <a:r>
              <a:rPr lang="hu-HU" sz="4400" dirty="0"/>
              <a:t>A változáskövetés alapja a </a:t>
            </a:r>
            <a:r>
              <a:rPr lang="hu-HU" sz="4400" dirty="0">
                <a:solidFill>
                  <a:srgbClr val="FF0000"/>
                </a:solidFill>
              </a:rPr>
              <a:t>2022.09.12-én </a:t>
            </a:r>
            <a:r>
              <a:rPr lang="hu-HU" sz="4400" dirty="0"/>
              <a:t>hatályba lépett KKK</a:t>
            </a:r>
          </a:p>
          <a:p>
            <a:pPr algn="ctr"/>
            <a:endParaRPr lang="hu-HU" sz="5400" dirty="0"/>
          </a:p>
        </p:txBody>
      </p:sp>
      <p:graphicFrame>
        <p:nvGraphicFramePr>
          <p:cNvPr id="5" name="Táblázat 4">
            <a:extLst>
              <a:ext uri="{FF2B5EF4-FFF2-40B4-BE49-F238E27FC236}">
                <a16:creationId xmlns:a16="http://schemas.microsoft.com/office/drawing/2014/main" id="{37F5CD5E-D1A2-C207-4DCC-A61480ADF0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7188649"/>
              </p:ext>
            </p:extLst>
          </p:nvPr>
        </p:nvGraphicFramePr>
        <p:xfrm>
          <a:off x="1660812" y="3028080"/>
          <a:ext cx="21556133" cy="510220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5310293">
                  <a:extLst>
                    <a:ext uri="{9D8B030D-6E8A-4147-A177-3AD203B41FA5}">
                      <a16:colId xmlns:a16="http://schemas.microsoft.com/office/drawing/2014/main" val="1676535732"/>
                    </a:ext>
                  </a:extLst>
                </a:gridCol>
                <a:gridCol w="3230880">
                  <a:extLst>
                    <a:ext uri="{9D8B030D-6E8A-4147-A177-3AD203B41FA5}">
                      <a16:colId xmlns:a16="http://schemas.microsoft.com/office/drawing/2014/main" val="1336624522"/>
                    </a:ext>
                  </a:extLst>
                </a:gridCol>
                <a:gridCol w="3176693">
                  <a:extLst>
                    <a:ext uri="{9D8B030D-6E8A-4147-A177-3AD203B41FA5}">
                      <a16:colId xmlns:a16="http://schemas.microsoft.com/office/drawing/2014/main" val="1591559450"/>
                    </a:ext>
                  </a:extLst>
                </a:gridCol>
                <a:gridCol w="3106691">
                  <a:extLst>
                    <a:ext uri="{9D8B030D-6E8A-4147-A177-3AD203B41FA5}">
                      <a16:colId xmlns:a16="http://schemas.microsoft.com/office/drawing/2014/main" val="1282213504"/>
                    </a:ext>
                  </a:extLst>
                </a:gridCol>
                <a:gridCol w="3226376">
                  <a:extLst>
                    <a:ext uri="{9D8B030D-6E8A-4147-A177-3AD203B41FA5}">
                      <a16:colId xmlns:a16="http://schemas.microsoft.com/office/drawing/2014/main" val="54965381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738737827"/>
                    </a:ext>
                  </a:extLst>
                </a:gridCol>
              </a:tblGrid>
              <a:tr h="85642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Szakma 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A KKK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425005565"/>
                  </a:ext>
                </a:extLst>
              </a:tr>
              <a:tr h="950401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1.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2.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3.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4.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5.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9927651"/>
                  </a:ext>
                </a:extLst>
              </a:tr>
              <a:tr h="100652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effectLst/>
                          <a:latin typeface="Franklin Gothic Book" panose="020B0503020102020204" pitchFamily="34" charset="0"/>
                        </a:rPr>
                        <a:t>Fodrász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effectLst/>
                          <a:latin typeface="Franklin Gothic Book" panose="020B0503020102020204" pitchFamily="34" charset="0"/>
                        </a:rPr>
                        <a:t>2020.05.13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2023.09.07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2024.09.01</a:t>
                      </a:r>
                    </a:p>
                    <a:p>
                      <a:pPr algn="ctr" fontAlgn="ctr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(Közzétéve: 2024.04.09</a:t>
                      </a:r>
                      <a:r>
                        <a:rPr lang="hu-HU" sz="2700" b="0" i="0" u="none" strike="noStrike" dirty="0">
                          <a:solidFill>
                            <a:srgbClr val="DE095C"/>
                          </a:solidFill>
                          <a:effectLst/>
                          <a:latin typeface="Franklin Gothic Book" panose="020B0503020102020204" pitchFamily="34" charset="0"/>
                        </a:rPr>
                        <a:t>.)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5047462"/>
                  </a:ext>
                </a:extLst>
              </a:tr>
              <a:tr h="100652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effectLst/>
                          <a:latin typeface="Franklin Gothic Book" panose="020B0503020102020204" pitchFamily="34" charset="0"/>
                        </a:rPr>
                        <a:t>Kéz- és lábápoló technikus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effectLst/>
                          <a:latin typeface="Franklin Gothic Book" panose="020B0503020102020204" pitchFamily="34" charset="0"/>
                        </a:rPr>
                        <a:t>- 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effectLst/>
                          <a:latin typeface="Franklin Gothic Book" panose="020B0503020102020204" pitchFamily="34" charset="0"/>
                        </a:rPr>
                        <a:t>- 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8036000"/>
                  </a:ext>
                </a:extLst>
              </a:tr>
              <a:tr h="104678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effectLst/>
                          <a:latin typeface="Franklin Gothic Book" panose="020B0503020102020204" pitchFamily="34" charset="0"/>
                        </a:rPr>
                        <a:t>Kozmetikus technikus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2024.01.16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effectLst/>
                          <a:latin typeface="Franklin Gothic Book" panose="020B0503020102020204" pitchFamily="34" charset="0"/>
                        </a:rPr>
                        <a:t>- 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12272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7548970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7A953C59-A9EC-1CB4-18C9-2F768AE9203A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56055"/>
            <a:ext cx="20045007" cy="911412"/>
          </a:xfrm>
        </p:spPr>
        <p:txBody>
          <a:bodyPr/>
          <a:lstStyle/>
          <a:p>
            <a:r>
              <a:rPr lang="hu-HU" b="1" dirty="0"/>
              <a:t>5 1012 21 01 Fodrász szakma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E2E68EBC-7441-5FC6-72A4-8A5A132F39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9572718"/>
              </p:ext>
            </p:extLst>
          </p:nvPr>
        </p:nvGraphicFramePr>
        <p:xfrm>
          <a:off x="1663526" y="2411307"/>
          <a:ext cx="21054234" cy="933365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92565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261669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8033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66489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1.10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2023.09.07-én megjelent KKK-ban az alapadatok közé bekerült a szakmai oktatás foglalkozásainak száma, és a projektfeladat vizsgatevékenység vizsgarészeinek együttes összege 100%-ra lett kiegészítve az értékelésnél.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153080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 vizsgatevékenység akkor eredményes, ha a vizsgázó a megszerezhető összes pontszám legalább 40%-át elérte minden vizsgarész esetében. A vizsgázónak csak az eredménytelen vizsgarészt kell a javítóvizsgán teljesítenie.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1021182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Változások felmenő rendszerben</a:t>
                      </a:r>
                    </a:p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hu-HU" sz="2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közzétéve</a:t>
                      </a:r>
                      <a:r>
                        <a:rPr kumimoji="0" lang="hu-HU" sz="2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: 2024.04.09.; alkalmazás kezdete: 2024.09.01.)</a:t>
                      </a:r>
                    </a:p>
                  </a:txBody>
                  <a:tcPr marL="7620" marR="7620" marT="7620" marB="0" anchor="ctr">
                    <a:solidFill>
                      <a:srgbClr val="FFC55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  <a:tr h="107074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portfólió új vizsgarészként kerül be a szakmai vizsga projektfeladat vizsgatevékenységébe.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  <a:tr h="146371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 vizsgatevékenység időtartama is jelentős mértékben rövidül azáltal, hogy egyes vizsgarészek feladatait előzetesen kell majd elkészíteni és prezentáció formájában bemutatni a vizsgán.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5662500"/>
                  </a:ext>
                </a:extLst>
              </a:tr>
              <a:tr h="180197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 vizsgatevékenység vizsgarészeinek értékelésénél a vizsgarészek egymáshoz viszonyított súlyozásában változtatás történt, továbbá a  szövegszerű meghatározáson túl százalékos formában is megjelenik.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554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7123614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5B764EED-157A-49AB-3B2C-1FC8036AFD7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99416" y="1408056"/>
            <a:ext cx="21565789" cy="807998"/>
          </a:xfrm>
        </p:spPr>
        <p:txBody>
          <a:bodyPr/>
          <a:lstStyle/>
          <a:p>
            <a:pPr fontAlgn="ctr" hangingPunct="1"/>
            <a:r>
              <a:rPr lang="hu-HU" b="1" dirty="0">
                <a:solidFill>
                  <a:srgbClr val="000000"/>
                </a:solidFill>
              </a:rPr>
              <a:t>5</a:t>
            </a:r>
            <a:r>
              <a:rPr lang="hu-HU" b="1" dirty="0"/>
              <a:t> </a:t>
            </a:r>
            <a:r>
              <a:rPr lang="hu-HU" b="1" i="0" u="none" strike="noStrike" kern="1200" dirty="0">
                <a:solidFill>
                  <a:srgbClr val="000000"/>
                </a:solidFill>
                <a:effectLst/>
              </a:rPr>
              <a:t>1012</a:t>
            </a:r>
            <a:r>
              <a:rPr lang="hu-HU" b="1" dirty="0"/>
              <a:t> </a:t>
            </a:r>
            <a:r>
              <a:rPr lang="hu-HU" b="1" dirty="0">
                <a:solidFill>
                  <a:srgbClr val="000000"/>
                </a:solidFill>
              </a:rPr>
              <a:t>21</a:t>
            </a:r>
            <a:r>
              <a:rPr lang="hu-HU" b="1" dirty="0"/>
              <a:t> </a:t>
            </a:r>
            <a:r>
              <a:rPr lang="hu-HU" b="1" i="0" u="none" strike="noStrike" kern="1200" dirty="0">
                <a:solidFill>
                  <a:srgbClr val="000000"/>
                </a:solidFill>
                <a:effectLst/>
              </a:rPr>
              <a:t>02</a:t>
            </a:r>
            <a:r>
              <a:rPr lang="hu-HU" b="1" dirty="0"/>
              <a:t> Kéz- és lábápoló technikus szakma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2CAB2AB6-4412-3969-17BD-B8876CF27C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5535229"/>
              </p:ext>
            </p:extLst>
          </p:nvPr>
        </p:nvGraphicFramePr>
        <p:xfrm>
          <a:off x="1699416" y="2288396"/>
          <a:ext cx="20367738" cy="983733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731440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553522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Kézápoló és körömkozmetikus szakmairány</a:t>
                      </a:r>
                      <a:endParaRPr lang="hu-HU" sz="2700" b="0" i="0" dirty="0">
                        <a:solidFill>
                          <a:schemeClr val="bg1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101326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8.2.1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szakmai vizsga megkezdésének feltétele a portfólió elkészítése, valamint digitálisan, PDF formában a vizsgaközpontnak történő leadása a szakmai vizsga megkezdése előtt legalább 10 nappal.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68180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értékelése a leírásban szereplő 2 nagy témakör súlyozásával történik.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0877399"/>
                  </a:ext>
                </a:extLst>
              </a:tr>
              <a:tr h="101375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Sikertelen projektfeladat vizsgatevékenység esetén csak azt a vizsgarészt kell megismételni, amelyikben a 40%-ot nem érte el a vizsgázó.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77251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 vizsgatevékenység vizsgarészeinek értékelése szövegszerű meghatározásán túl százalékos formában is megjelenik.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  <a:tr h="59542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 vizsgatevékenység végrehajtására rendelkezésre álló időtartam 470 perce csökkent 695 percről.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  <a:tr h="527141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Speciális lábápoló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545662500"/>
                  </a:ext>
                </a:extLst>
              </a:tr>
              <a:tr h="102108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8.11.1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szakmai vizsga megkezdésének feltétele a portfólió elkészítése, valamint a vizsgaközpontnak történő leadása digitálisan, PDF formában a szakmai vizsga megkezdése előtt legalább 10 nappal.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4624388"/>
                  </a:ext>
                </a:extLst>
              </a:tr>
              <a:tr h="100882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8.13.2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Sikertelen projektfeladat vizsgatevékenység esetén csak azt a vizsgarészt kell megismételnie, amelyikben a 40%-ot nem érte el.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2891266"/>
                  </a:ext>
                </a:extLst>
              </a:tr>
              <a:tr h="90476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8.13.2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 vizsgatevékenység vizsgarészeinek értékelése szövegszerű meghatározásán túl százalékos formában is megjelenik.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57847615"/>
                  </a:ext>
                </a:extLst>
              </a:tr>
              <a:tr h="73794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8.13.3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 vizsgatevékenység végrehajtására rendelkezésre álló időtartam 310 perce nőtt 305 percről.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8138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6154071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01731812-F6AA-2C4D-660E-FE7B615ED54B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33463" y="1387736"/>
            <a:ext cx="19009086" cy="687892"/>
          </a:xfrm>
        </p:spPr>
        <p:txBody>
          <a:bodyPr/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b="1" i="0" u="none" strike="noStrike" kern="1200" dirty="0">
                <a:solidFill>
                  <a:srgbClr val="000000"/>
                </a:solidFill>
                <a:effectLst/>
              </a:rPr>
              <a:t>5</a:t>
            </a:r>
            <a:r>
              <a:rPr lang="hu-HU" b="1" dirty="0"/>
              <a:t> </a:t>
            </a:r>
            <a:r>
              <a:rPr lang="hu-HU" b="1" i="0" u="none" strike="noStrike" kern="1200" dirty="0">
                <a:solidFill>
                  <a:srgbClr val="000000"/>
                </a:solidFill>
                <a:effectLst/>
              </a:rPr>
              <a:t>1012 </a:t>
            </a:r>
            <a:r>
              <a:rPr lang="hu-HU" b="1" dirty="0"/>
              <a:t>21 </a:t>
            </a:r>
            <a:r>
              <a:rPr lang="hu-HU" b="1" i="0" u="none" strike="noStrike" kern="1200" dirty="0">
                <a:solidFill>
                  <a:srgbClr val="000000"/>
                </a:solidFill>
                <a:effectLst/>
              </a:rPr>
              <a:t>03</a:t>
            </a:r>
            <a:r>
              <a:rPr lang="hu-HU" b="1" dirty="0"/>
              <a:t> Kozmetikus technikus </a:t>
            </a:r>
            <a:r>
              <a:rPr lang="hu-HU" b="1" i="0" u="none" strike="noStrike" kern="1200" dirty="0">
                <a:solidFill>
                  <a:srgbClr val="000000"/>
                </a:solidFill>
                <a:effectLst/>
              </a:rPr>
              <a:t>szakma</a:t>
            </a:r>
            <a:endParaRPr lang="hu-HU" b="1" dirty="0"/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B8178C95-6E20-71EF-D44C-A1095D7134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2141231"/>
              </p:ext>
            </p:extLst>
          </p:nvPr>
        </p:nvGraphicFramePr>
        <p:xfrm>
          <a:off x="1654897" y="2498298"/>
          <a:ext cx="20367738" cy="585565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731440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69215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85747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8.2.1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szakmai vizsga megkezdésének feltétele a portfólió elkészítése, valamint a vizsgaközpontnak történő leadása a szakmai vizsga megkezdése előtt legalább 10 nappal. (2023.11.21.)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85747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értékelése a leírásban szereplő témakörökhöz rendelt súlyozással történik. (2023.11.21.)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072867"/>
                  </a:ext>
                </a:extLst>
              </a:tr>
              <a:tr h="71643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Projektfeladat vizsgatevékenység vizsgarészeinek pontosítása, részletezése. (2023.11.21.)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76814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Sikertelen projektfeladat vizsgatevékenység esetén csak azt a vizsgarészt kell megismételnie, amelyikben az 40%-ot nem érte el a vizsgázó. (2023.11.21.)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  <a:tr h="76814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8.6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szakmai vizsga vizsgatevékenységeinek lebonyolításához szükséges tárgyi feltételekhez tartozó összefoglaló táblázat szöveges résszel egészült ki. (2023.11.21.)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9997368"/>
                  </a:ext>
                </a:extLst>
              </a:tr>
              <a:tr h="107096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2.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6.3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2024. 01. 16-án közzétett  KKK-ban a szakma munkaterületének leírása és a szakmai követelmények a szakmai kompetenciahatárok meghatározásával egészült ki.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814015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9795272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88AB192-8F00-0B16-ECD7-957280E86796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 dirty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 dirty="0"/>
          </a:p>
        </p:txBody>
      </p:sp>
      <p:sp>
        <p:nvSpPr>
          <p:cNvPr id="8" name="Szöveg helye 7">
            <a:extLst>
              <a:ext uri="{FF2B5EF4-FFF2-40B4-BE49-F238E27FC236}">
                <a16:creationId xmlns:a16="http://schemas.microsoft.com/office/drawing/2014/main" id="{507DFDC7-488A-9312-BA3D-B67E81EBB37D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7185785" y="4802556"/>
            <a:ext cx="10012427" cy="1235072"/>
          </a:xfrm>
        </p:spPr>
        <p:txBody>
          <a:bodyPr/>
          <a:lstStyle/>
          <a:p>
            <a:r>
              <a:rPr lang="hu-HU" dirty="0"/>
              <a:t>Köszönöm a figyelmet!</a:t>
            </a:r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6393D889-2488-CFFF-C449-7745C62F0A71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4255883" y="8611114"/>
            <a:ext cx="15871173" cy="2278081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 Nonprofit Zrt. </a:t>
            </a:r>
            <a:b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</a:b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ikk.hu | iroda@ikk.hu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063760755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4619</TotalTime>
  <Words>1024</Words>
  <Application>Microsoft Office PowerPoint</Application>
  <PresentationFormat>Egyéni</PresentationFormat>
  <Paragraphs>150</Paragraphs>
  <Slides>9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9</vt:i4>
      </vt:variant>
    </vt:vector>
  </HeadingPairs>
  <TitlesOfParts>
    <vt:vector size="15" baseType="lpstr">
      <vt:lpstr>Arial</vt:lpstr>
      <vt:lpstr>Courier New</vt:lpstr>
      <vt:lpstr>Franklin Gothic Book</vt:lpstr>
      <vt:lpstr>Metropolis Black</vt:lpstr>
      <vt:lpstr>Metropolis Regular</vt:lpstr>
      <vt:lpstr>Office-téma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home</dc:creator>
  <cp:lastModifiedBy>Surányi Anita</cp:lastModifiedBy>
  <cp:revision>407</cp:revision>
  <dcterms:modified xsi:type="dcterms:W3CDTF">2024-07-01T06:23:52Z</dcterms:modified>
</cp:coreProperties>
</file>