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20"/>
  </p:notesMasterIdLst>
  <p:handoutMasterIdLst>
    <p:handoutMasterId r:id="rId21"/>
  </p:handoutMasterIdLst>
  <p:sldIdLst>
    <p:sldId id="468" r:id="rId2"/>
    <p:sldId id="469" r:id="rId3"/>
    <p:sldId id="470" r:id="rId4"/>
    <p:sldId id="449" r:id="rId5"/>
    <p:sldId id="471" r:id="rId6"/>
    <p:sldId id="453" r:id="rId7"/>
    <p:sldId id="455" r:id="rId8"/>
    <p:sldId id="450" r:id="rId9"/>
    <p:sldId id="451" r:id="rId10"/>
    <p:sldId id="456" r:id="rId11"/>
    <p:sldId id="457" r:id="rId12"/>
    <p:sldId id="458" r:id="rId13"/>
    <p:sldId id="454" r:id="rId14"/>
    <p:sldId id="472" r:id="rId15"/>
    <p:sldId id="465" r:id="rId16"/>
    <p:sldId id="466" r:id="rId17"/>
    <p:sldId id="467" r:id="rId18"/>
    <p:sldId id="447" r:id="rId19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BB9B700-935D-8AAC-0E44-2CD76E92EA16}" name="Vörösné Nádházi Krisztina" initials="VK" userId="S::nadhazi.krisztina@ikk.hu::bc52016a-60fd-42d9-866a-4c9b5589b5d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274D"/>
    <a:srgbClr val="DE095C"/>
    <a:srgbClr val="0084F4"/>
    <a:srgbClr val="FFC55D"/>
    <a:srgbClr val="FFD489"/>
    <a:srgbClr val="FFE4B5"/>
    <a:srgbClr val="D5E9FA"/>
    <a:srgbClr val="09DE84"/>
    <a:srgbClr val="929CAD"/>
    <a:srgbClr val="F29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AE826F-3AF1-4948-8EAA-F9DF44C3A809}" v="881" dt="2024-09-13T09:17:46.011"/>
    <p1510:client id="{FCA675B2-9150-C9D2-B65C-D7BCC0317355}" v="60" dt="2024-09-13T09:14:02.17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54" autoAdjust="0"/>
    <p:restoredTop sz="95226" autoAdjust="0"/>
  </p:normalViewPr>
  <p:slideViewPr>
    <p:cSldViewPr snapToGrid="0" snapToObjects="1" showGuides="1">
      <p:cViewPr varScale="1">
        <p:scale>
          <a:sx n="56" d="100"/>
          <a:sy n="56" d="100"/>
        </p:scale>
        <p:origin x="23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9/13/2024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3738258"/>
            <a:ext cx="19828933" cy="1235072"/>
          </a:xfrm>
        </p:spPr>
        <p:txBody>
          <a:bodyPr/>
          <a:lstStyle/>
          <a:p>
            <a:r>
              <a:rPr lang="hu-HU" dirty="0"/>
              <a:t>Módosítások a</a:t>
            </a:r>
          </a:p>
          <a:p>
            <a:r>
              <a:rPr lang="hu-HU" dirty="0"/>
              <a:t>Közlekedés és szállítmányozás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10076302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994479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74A66F-2FAD-A095-2825-E68F12ECAD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90084E20-AF6D-F0D6-0F98-C46132BC552C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3322" y="1318946"/>
            <a:ext cx="20443439" cy="850452"/>
          </a:xfrm>
        </p:spPr>
        <p:txBody>
          <a:bodyPr/>
          <a:lstStyle/>
          <a:p>
            <a:pPr marL="0" marR="0" lvl="0" indent="0" defTabSz="8255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sym typeface="Helvetica Neue"/>
              </a:rPr>
              <a:t>4 0722 15 03 Kishajóépítő és –karbantartó 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FFB688AF-D8BD-36BD-7D32-850B25388D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356733"/>
              </p:ext>
            </p:extLst>
          </p:nvPr>
        </p:nvGraphicFramePr>
        <p:xfrm>
          <a:off x="1554777" y="2754181"/>
          <a:ext cx="20367737" cy="442590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312517634"/>
                    </a:ext>
                  </a:extLst>
                </a:gridCol>
                <a:gridCol w="15731439">
                  <a:extLst>
                    <a:ext uri="{9D8B030D-6E8A-4147-A177-3AD203B41FA5}">
                      <a16:colId xmlns:a16="http://schemas.microsoft.com/office/drawing/2014/main" val="2895777387"/>
                    </a:ext>
                  </a:extLst>
                </a:gridCol>
              </a:tblGrid>
              <a:tr h="11905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69534"/>
                  </a:ext>
                </a:extLst>
              </a:tr>
              <a:tr h="10784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vizsgára bocsátás feltételeként került rögzítésre a vizsgaremeknek és a hozzá tartozó dokumentációnak a leadása (10 nappal a vizsga előtt).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5018976"/>
                  </a:ext>
                </a:extLst>
              </a:tr>
              <a:tr h="1078441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                                                      Kishajóalkatrész-javító részszakma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hu-HU" sz="24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7537072"/>
                  </a:ext>
                </a:extLst>
              </a:tr>
              <a:tr h="1078441">
                <a:tc>
                  <a:txBody>
                    <a:bodyPr/>
                    <a:lstStyle/>
                    <a:p>
                      <a:pPr algn="ctr" fontAlgn="ctr"/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részszakma a minden KKK-t érintő változtatáson túl (3. dia)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87921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06189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8B1A57-BFDC-7460-77D2-AB0980CD97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E8BBE904-BB96-E74E-303A-8EA88DFF824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0812" y="1306855"/>
            <a:ext cx="20443439" cy="769172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0716 15 04 Kocsivizsgáló technikus</a:t>
            </a:r>
            <a:endParaRPr lang="hu-HU" b="1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927A8E73-7A65-D465-812F-CA627319A2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00757"/>
              </p:ext>
            </p:extLst>
          </p:nvPr>
        </p:nvGraphicFramePr>
        <p:xfrm>
          <a:off x="1660812" y="2605631"/>
          <a:ext cx="20367737" cy="675501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312517634"/>
                    </a:ext>
                  </a:extLst>
                </a:gridCol>
                <a:gridCol w="15731439">
                  <a:extLst>
                    <a:ext uri="{9D8B030D-6E8A-4147-A177-3AD203B41FA5}">
                      <a16:colId xmlns:a16="http://schemas.microsoft.com/office/drawing/2014/main" val="2895777387"/>
                    </a:ext>
                  </a:extLst>
                </a:gridCol>
              </a:tblGrid>
              <a:tr h="62409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69534"/>
                  </a:ext>
                </a:extLst>
              </a:tr>
              <a:tr h="10784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szakirányú oktatás szakmai követelményeiben néhány helyen pontosításra került sor.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9474090"/>
                  </a:ext>
                </a:extLst>
              </a:tr>
              <a:tr h="10784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vizsgára bocsátás feltételeként került rögzítésre a portfólió elkészítése és leadása (10 nappal a vizsga előtt).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5018976"/>
                  </a:ext>
                </a:extLst>
              </a:tr>
              <a:tr h="10784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Központi interaktív vizsgatevékenység: </a:t>
                      </a:r>
                    </a:p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Előírásra került, hogy a két vizsgarészből egybefüggő feladatsor készül.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</a:t>
                      </a:r>
                      <a:r>
                        <a:rPr lang="hu-HU" sz="2700" b="0" i="0" dirty="0" err="1">
                          <a:latin typeface="Franklin Gothic Book" panose="020B0503020102020204" pitchFamily="34" charset="0"/>
                        </a:rPr>
                        <a:t>vizsgarészenkénti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sikerkritérium (40%) helyett a sikeresség feltétele a teljes vizsgatevékenységre vonatkozik. (2023.05.02.)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0718752"/>
                  </a:ext>
                </a:extLst>
              </a:tr>
              <a:tr h="10784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Projektfeladat: a portfólió elkészítésének ideje a 11.-13. évfolyam helyett a szakirányú oktatás időszaka. Bemutatása </a:t>
                      </a:r>
                      <a:r>
                        <a:rPr lang="hu-HU" sz="2700" b="0" i="0" dirty="0" err="1">
                          <a:latin typeface="Franklin Gothic Book" panose="020B0503020102020204" pitchFamily="34" charset="0"/>
                        </a:rPr>
                        <a:t>ppt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.-vel történik.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409921"/>
                  </a:ext>
                </a:extLst>
              </a:tr>
              <a:tr h="10784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hibajavítást tartalmazó B) vizsgarész értékelésének %-os aránya kis mértékben változott.</a:t>
                      </a:r>
                    </a:p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Csak a sikertelen vizsgarész ismétlendő – a sikerességhez mindkét vizsgarész sikeres teljesítése szükséges.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71013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622186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844DD4-7C33-FA93-1C45-9B2A6C6C1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68CA95F4-26EB-E17D-38A8-40A3C8E2C4A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8262" y="1366468"/>
            <a:ext cx="19970922" cy="927454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0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5 1041 15 </a:t>
            </a:r>
            <a:r>
              <a:rPr lang="hu-HU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08 Vasútforgalmi szolgálattevő technikus</a:t>
            </a:r>
            <a:endParaRPr lang="hu-HU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4B7AA663-B0D3-0BFB-CDBF-82AE7E0714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394758"/>
              </p:ext>
            </p:extLst>
          </p:nvPr>
        </p:nvGraphicFramePr>
        <p:xfrm>
          <a:off x="1718262" y="2768333"/>
          <a:ext cx="20367737" cy="385965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312517634"/>
                    </a:ext>
                  </a:extLst>
                </a:gridCol>
                <a:gridCol w="15731439">
                  <a:extLst>
                    <a:ext uri="{9D8B030D-6E8A-4147-A177-3AD203B41FA5}">
                      <a16:colId xmlns:a16="http://schemas.microsoft.com/office/drawing/2014/main" val="2895777387"/>
                    </a:ext>
                  </a:extLst>
                </a:gridCol>
              </a:tblGrid>
              <a:tr h="62409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69534"/>
                  </a:ext>
                </a:extLst>
              </a:tr>
              <a:tr h="9150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munkaterület leírása is kiegészült a „zöld készségek”-kel.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049047"/>
                  </a:ext>
                </a:extLst>
              </a:tr>
              <a:tr h="10784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vizsgára bocsátás feltételeként került rögzítésre a portfólió elkészítése és leadása (10 nappal a vizsga előtt).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5018976"/>
                  </a:ext>
                </a:extLst>
              </a:tr>
              <a:tr h="10784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értékelésének %-os aránya kis mértékben változott.</a:t>
                      </a:r>
                    </a:p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Egyes előírások a megfelelő alpontokhoz kerültek át, tartalmi módosítás nélkül.</a:t>
                      </a:r>
                    </a:p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„gyakorlati vizsga” kifejezés helyett a „vizsga helyszínén végzett tevékenység” megnevezés került be.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71013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306561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D9D85B4-6F74-5F83-1FA7-8512EE0BFC2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44109"/>
            <a:ext cx="21237114" cy="830997"/>
          </a:xfrm>
        </p:spPr>
        <p:txBody>
          <a:bodyPr/>
          <a:lstStyle/>
          <a:p>
            <a:pPr marL="0" marR="0" lvl="0" indent="0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 pitchFamily="34" charset="0"/>
                <a:sym typeface="Helvetica Neue"/>
              </a:rPr>
              <a:t>Közlekedés és szállítmányozás ágazat - Szállítmányozás alágazat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E46D939B-FCC1-063F-A038-76EE849743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230741"/>
              </p:ext>
            </p:extLst>
          </p:nvPr>
        </p:nvGraphicFramePr>
        <p:xfrm>
          <a:off x="1663526" y="2645459"/>
          <a:ext cx="20871354" cy="884224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50936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20418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94455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 jellege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935330">
                <a:tc gridSpan="2"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                                                       Kereskedelem ágazati alapoktatás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u-H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sym typeface="Helvetica Neue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17897035"/>
                  </a:ext>
                </a:extLst>
              </a:tr>
              <a:tr h="198553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Ágazati alapoktatás szakmai követelményei</a:t>
                      </a:r>
                    </a:p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Zöldítés</a:t>
                      </a:r>
                    </a:p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Kisebb pontosításokkal egységesítésre kerültek a Kereskedelem ágazat és a Közlekedés és szállítmányozás - szállítmányozás alágazat dokumentumai.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6488702"/>
                  </a:ext>
                </a:extLst>
              </a:tr>
              <a:tr h="18424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900113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ágazati alapvizsgán a  vizsgatevékenység értékelésének szempontjainál a gyakorlati vizsgát követően a feladatok archiválása egységesen 30 percen belül történik (60 perc volt).</a:t>
                      </a:r>
                    </a:p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Néhány kifejezés egységesítésre került.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291891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                                                         Szállítmányozás alágazat</a:t>
                      </a: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913245"/>
                  </a:ext>
                </a:extLst>
              </a:tr>
              <a:tr h="1842469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szakmajegyzék előírásának megfelelően a KKK-ban is feltüntetésre került az alágazat megnevezése.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66669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1218395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1132" y="1340166"/>
            <a:ext cx="20045007" cy="771267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1041 15 05 Közlekedésüzemvitel-ellátó technikus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1B2C6ACE-6714-DF83-9AEA-FE2A820F80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706616"/>
              </p:ext>
            </p:extLst>
          </p:nvPr>
        </p:nvGraphicFramePr>
        <p:xfrm>
          <a:off x="1681133" y="2620713"/>
          <a:ext cx="21097589" cy="416428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63708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204499">
                  <a:extLst>
                    <a:ext uri="{9D8B030D-6E8A-4147-A177-3AD203B41FA5}">
                      <a16:colId xmlns:a16="http://schemas.microsoft.com/office/drawing/2014/main" val="1070825447"/>
                    </a:ext>
                  </a:extLst>
                </a:gridCol>
                <a:gridCol w="16256002">
                  <a:extLst>
                    <a:ext uri="{9D8B030D-6E8A-4147-A177-3AD203B41FA5}">
                      <a16:colId xmlns:a16="http://schemas.microsoft.com/office/drawing/2014/main" val="4046377767"/>
                    </a:ext>
                  </a:extLst>
                </a:gridCol>
              </a:tblGrid>
              <a:tr h="631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 jellege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 jellege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979134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                                                       Vasúti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hu-HU" sz="2400" b="1" i="1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3257290"/>
                  </a:ext>
                </a:extLst>
              </a:tr>
              <a:tr h="65035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marL="179705" algn="just" fontAlgn="ctr"/>
                      <a:r>
                        <a:rPr lang="hu-HU" sz="2700" b="0" i="0">
                          <a:latin typeface="Franklin Gothic Book"/>
                        </a:rPr>
                        <a:t>Interaktív vizsgatevékenység: A témakörök önálló sikerkritériuma megszüntetésre került (2023.05.02.).</a:t>
                      </a:r>
                      <a:endParaRPr lang="hu-HU" sz="2700" b="0" i="0" u="none" strike="noStrike">
                        <a:solidFill>
                          <a:srgbClr val="000000"/>
                        </a:solidFill>
                        <a:effectLst/>
                        <a:latin typeface="Franklin Gothic Book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3569992"/>
                  </a:ext>
                </a:extLst>
              </a:tr>
              <a:tr h="190379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marL="179705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/>
                        </a:rPr>
                        <a:t>Projektfeladat: a kizárólag szakmai vizsgára történő felkészítésben résztvevők számára is meghatározásra került a portfólió készítésének időszaka (szakmai oktatás) és terjedelme (4 oldal).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  <a:p>
                      <a:pPr marL="179705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/>
                        </a:rPr>
                        <a:t>Egyes előírások a megfelelő alpontokhoz kerültek, tartalmi változtatások nélkül.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6482029"/>
                  </a:ext>
                </a:extLst>
              </a:tr>
            </a:tbl>
          </a:graphicData>
        </a:graphic>
      </p:graphicFrame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7476B8AE-B1B2-ECE2-EEC6-6ADADEDFC5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2852712"/>
              </p:ext>
            </p:extLst>
          </p:nvPr>
        </p:nvGraphicFramePr>
        <p:xfrm>
          <a:off x="1681133" y="6764643"/>
          <a:ext cx="21097589" cy="408657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637088">
                  <a:extLst>
                    <a:ext uri="{9D8B030D-6E8A-4147-A177-3AD203B41FA5}">
                      <a16:colId xmlns:a16="http://schemas.microsoft.com/office/drawing/2014/main" val="1881860645"/>
                    </a:ext>
                  </a:extLst>
                </a:gridCol>
                <a:gridCol w="17460501">
                  <a:extLst>
                    <a:ext uri="{9D8B030D-6E8A-4147-A177-3AD203B41FA5}">
                      <a16:colId xmlns:a16="http://schemas.microsoft.com/office/drawing/2014/main" val="2101396436"/>
                    </a:ext>
                  </a:extLst>
                </a:gridCol>
              </a:tblGrid>
              <a:tr h="709734">
                <a:tc gridSpan="2">
                  <a:txBody>
                    <a:bodyPr/>
                    <a:lstStyle/>
                    <a:p>
                      <a:pPr marL="0" marR="0" lvl="0" indent="0" algn="ctr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/>
                          <a:ea typeface="+mn-ea"/>
                          <a:cs typeface="+mn-cs"/>
                          <a:sym typeface="Helvetica Neue"/>
                        </a:rPr>
                        <a:t>                                                           </a:t>
                      </a:r>
                      <a:r>
                        <a:rPr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/>
                          <a:ea typeface="+mn-ea"/>
                          <a:cs typeface="+mn-cs"/>
                          <a:sym typeface="Helvetica Neue"/>
                        </a:rPr>
                        <a:t>Hajózási szakmairány</a:t>
                      </a:r>
                      <a:endParaRPr kumimoji="0" lang="hu-HU" sz="27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Franklin Gothic Book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u-HU" sz="24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202712"/>
                  </a:ext>
                </a:extLst>
              </a:tr>
              <a:tr h="54007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79705" algn="just" defTabSz="825500" hangingPunct="0">
                        <a:defRPr/>
                      </a:pPr>
                      <a:r>
                        <a:rPr lang="hu-HU" sz="2700" b="0" i="0">
                          <a:latin typeface="Franklin Gothic Book"/>
                        </a:rPr>
                        <a:t>A munkaterület leírása kiegészült az Uniós matróz képesítés megszerzésével.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8677813"/>
                  </a:ext>
                </a:extLst>
              </a:tr>
              <a:tr h="104539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/>
                        </a:rPr>
                        <a:t>8.11.1 és 8.11.3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79705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/>
                          <a:sym typeface="Helvetica Neue"/>
                        </a:rPr>
                        <a:t>A demonstrációs film a szakmai vizsgára bocsátás feltétele lett – a vizsga előtt 10 nappal kötelező leadni.</a:t>
                      </a:r>
                    </a:p>
                    <a:p>
                      <a:pPr marL="179705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/>
                          <a:sym typeface="Helvetica Neue"/>
                        </a:rPr>
                        <a:t>Az úszástudás, a hajós könyv, matróz vizsga, a kedvtelési célú kisgéphajó vezetői képesítés nem feltétele a vizsgára bocsátásnak (2023. 09. 07.).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229214"/>
                  </a:ext>
                </a:extLst>
              </a:tr>
              <a:tr h="104539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79705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/>
                          <a:sym typeface="Helvetica Neue"/>
                        </a:rPr>
                        <a:t>A központi interaktív vizsga egyes előírásai pontosításra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265581"/>
                  </a:ext>
                </a:extLst>
              </a:tr>
              <a:tr h="54931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79705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/>
                        </a:rPr>
                        <a:t>Projektfeladat: egyes előírások a megfelelő alpontokhoz kerültek, tartalmi változtatások nélkül.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12012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513031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1132" y="1340166"/>
            <a:ext cx="20045007" cy="771267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1041 15 05 Közlekedésüzemvitel-ellátó technikus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1B2C6ACE-6714-DF83-9AEA-FE2A820F80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602643"/>
              </p:ext>
            </p:extLst>
          </p:nvPr>
        </p:nvGraphicFramePr>
        <p:xfrm>
          <a:off x="1681133" y="2656534"/>
          <a:ext cx="21097589" cy="580145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63708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412997">
                  <a:extLst>
                    <a:ext uri="{9D8B030D-6E8A-4147-A177-3AD203B41FA5}">
                      <a16:colId xmlns:a16="http://schemas.microsoft.com/office/drawing/2014/main" val="1070825447"/>
                    </a:ext>
                  </a:extLst>
                </a:gridCol>
                <a:gridCol w="17047504">
                  <a:extLst>
                    <a:ext uri="{9D8B030D-6E8A-4147-A177-3AD203B41FA5}">
                      <a16:colId xmlns:a16="http://schemas.microsoft.com/office/drawing/2014/main" val="3465372938"/>
                    </a:ext>
                  </a:extLst>
                </a:gridCol>
              </a:tblGrid>
              <a:tr h="74830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 jellege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 jellege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709734">
                <a:tc gridSpan="3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                                               Közúti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6597371"/>
                  </a:ext>
                </a:extLst>
              </a:tr>
              <a:tr h="93345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8.21.2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központi interaktív vizsga leírásában kisebb pontosítások történtek.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006417"/>
                  </a:ext>
                </a:extLst>
              </a:tr>
              <a:tr h="93345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8.21.4 és 8.22.4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solidFill>
                            <a:prstClr val="black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Az interaktív-, projektfeladat vizsgatevékenységek aránya 33/67% helyett 30/70% lett.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6411273"/>
                  </a:ext>
                </a:extLst>
              </a:tr>
              <a:tr h="55030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Projektfeladat: a portfólió elkészítésének időszaka 11.-13. helyett 12.-13. évfolyam-, kizárólag szakmai vizsgára történő felkészítésben a szakmai oktatás időszaka lett.</a:t>
                      </a:r>
                    </a:p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javasolt portfólióelemek száma nőtt.</a:t>
                      </a:r>
                    </a:p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Pontosítások, részletezések a portfólió formájával kapcsolatban.</a:t>
                      </a:r>
                    </a:p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prstClr val="black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B) vizsgarész átstrukturálásával 3 helyett 2 feladatból lehet választani. Ennek megfelelően az értékelésben is kisebb változtatás történt.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084326"/>
                  </a:ext>
                </a:extLst>
              </a:tr>
            </a:tbl>
          </a:graphicData>
        </a:graphic>
      </p:graphicFrame>
      <p:graphicFrame>
        <p:nvGraphicFramePr>
          <p:cNvPr id="3" name="Táblázat 2">
            <a:extLst>
              <a:ext uri="{FF2B5EF4-FFF2-40B4-BE49-F238E27FC236}">
                <a16:creationId xmlns:a16="http://schemas.microsoft.com/office/drawing/2014/main" id="{7EAC420F-2136-F052-08C3-143F4DEA92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657738"/>
              </p:ext>
            </p:extLst>
          </p:nvPr>
        </p:nvGraphicFramePr>
        <p:xfrm>
          <a:off x="1685865" y="8457985"/>
          <a:ext cx="21097589" cy="371190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637088">
                  <a:extLst>
                    <a:ext uri="{9D8B030D-6E8A-4147-A177-3AD203B41FA5}">
                      <a16:colId xmlns:a16="http://schemas.microsoft.com/office/drawing/2014/main" val="2716527008"/>
                    </a:ext>
                  </a:extLst>
                </a:gridCol>
                <a:gridCol w="17460501">
                  <a:extLst>
                    <a:ext uri="{9D8B030D-6E8A-4147-A177-3AD203B41FA5}">
                      <a16:colId xmlns:a16="http://schemas.microsoft.com/office/drawing/2014/main" val="1644594843"/>
                    </a:ext>
                  </a:extLst>
                </a:gridCol>
              </a:tblGrid>
              <a:tr h="751840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                                             Légi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u-HU" sz="24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7620" marR="7620" marT="7620" marB="0" anchor="ctr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9177738"/>
                  </a:ext>
                </a:extLst>
              </a:tr>
              <a:tr h="8434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8.30.2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Interaktív vizsgatevékenység: az egyes témakörök értékelési súlyaránya kizárólag %-os formában szerepel (a darabszám törlésre került).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1247107"/>
                  </a:ext>
                </a:extLst>
              </a:tr>
              <a:tr h="8434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8.30.4 és 8.31.4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Az interaktív-, projektfeladat vizsgatevékenységek aránya 22/78% helyett 20/80%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512870"/>
                  </a:ext>
                </a:extLst>
              </a:tr>
              <a:tr h="127309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8.31.2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Projektfeladat: a portfólió elkészítésének időszaka a kizárólag szakmai vizsgára történő felkészítésben a szakmai oktatás időszaka lett, 4 oldal terjedelemben. </a:t>
                      </a:r>
                    </a:p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Egyes előírások a megfelelő pontok alá került átsorolásra, tartalmi változtatás nélkül.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82528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889796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6945396E-C924-D6CB-D3ED-74152FD27C5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71157" y="1262511"/>
            <a:ext cx="20568429" cy="663762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1041 15 06 Logisztikai technikus szakma</a:t>
            </a:r>
          </a:p>
          <a:p>
            <a:pPr algn="ctr" fontAlgn="ctr" hangingPunct="1"/>
            <a:endParaRPr lang="hu-HU" sz="4400" b="1" i="1" u="none" strike="noStrike" dirty="0">
              <a:effectLst/>
              <a:latin typeface="Franklin Gothic Book" panose="020B0503020102020204" pitchFamily="34" charset="0"/>
            </a:endParaRPr>
          </a:p>
          <a:p>
            <a:pPr marL="0" algn="ctr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endParaRPr lang="hu-HU" sz="4400" b="0" i="0" u="none" strike="noStrike" kern="1200" dirty="0">
              <a:solidFill>
                <a:srgbClr val="000000"/>
              </a:solidFill>
              <a:effectLst/>
              <a:latin typeface="Franklin Gothic Book" panose="020B0503020102020204" pitchFamily="34" charset="0"/>
            </a:endParaRPr>
          </a:p>
          <a:p>
            <a:pPr marL="0" algn="ctr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endParaRPr lang="hu-HU" sz="4400" b="0" i="0" u="none" strike="noStrike" dirty="0">
              <a:effectLst/>
              <a:latin typeface="Arial" panose="020B0604020202020204" pitchFamily="34" charset="0"/>
            </a:endParaRPr>
          </a:p>
          <a:p>
            <a:endParaRPr lang="hu-HU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27329F63-A0BE-7D82-4604-8A16DD2B88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736191"/>
              </p:ext>
            </p:extLst>
          </p:nvPr>
        </p:nvGraphicFramePr>
        <p:xfrm>
          <a:off x="1671157" y="2337611"/>
          <a:ext cx="21229484" cy="1026078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32457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397027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0861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 jellege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5989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79705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/>
                        </a:rPr>
                        <a:t>Az egybefüggő szakmai gyakorlat időtartama 140 óráról 300 órára változott, az ágazat többi szakmájához igazodva (tájékoztató az előírás alkalmazásáról a KKK elején található).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897035"/>
                  </a:ext>
                </a:extLst>
              </a:tr>
              <a:tr h="574759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                                                         Logisztika és szállítmányozás szakmairány</a:t>
                      </a:r>
                      <a:endParaRPr lang="hu-HU" sz="2700" b="0" i="0" dirty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43559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79705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/>
                          <a:sym typeface="Helvetica Neue"/>
                        </a:rPr>
                        <a:t>A témakörök önálló sikerkritériuma megszüntetésre került (2023.05.02.).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891215"/>
                  </a:ext>
                </a:extLst>
              </a:tr>
              <a:tr h="17119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79705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solidFill>
                            <a:prstClr val="black"/>
                          </a:solidFill>
                          <a:latin typeface="Franklin Gothic Book"/>
                        </a:rPr>
                        <a:t>A projektfeladat: a B) vizsgarészben 5 helyett 4 feladatot kell végrehajtani.</a:t>
                      </a:r>
                    </a:p>
                    <a:p>
                      <a:pPr marL="179705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solidFill>
                            <a:prstClr val="black"/>
                          </a:solidFill>
                          <a:latin typeface="Franklin Gothic Book"/>
                        </a:rPr>
                        <a:t>A kapcsolódó dokumentumok archiválása 60 helyett 30 percen belül történik.</a:t>
                      </a:r>
                    </a:p>
                    <a:p>
                      <a:pPr marL="179705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solidFill>
                            <a:prstClr val="black"/>
                          </a:solidFill>
                          <a:latin typeface="Franklin Gothic Book"/>
                        </a:rPr>
                        <a:t>A portfólióra vonatkozó előírásokban több, kisebb pontosítás történt, a terjedelmi előírások némileg csökkentek.</a:t>
                      </a:r>
                    </a:p>
                    <a:p>
                      <a:pPr marL="179705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solidFill>
                            <a:prstClr val="black"/>
                          </a:solidFill>
                          <a:latin typeface="Franklin Gothic Book"/>
                        </a:rPr>
                        <a:t>A három vizsgarész súlyaránya megváltozott (a 25-25-30% javításra került): 40-40-20% (ez utóbbi a portfólió).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0255343"/>
                  </a:ext>
                </a:extLst>
              </a:tr>
              <a:tr h="82389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79705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solidFill>
                            <a:prstClr val="black"/>
                          </a:solidFill>
                          <a:latin typeface="Franklin Gothic Book"/>
                        </a:rPr>
                        <a:t>Projektfeladat: a portfólió elkészítésének időszaka a kizárólag szakmai vizsgára történő felkészítésben a szakmai oktatás időszaka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6046004"/>
                  </a:ext>
                </a:extLst>
              </a:tr>
              <a:tr h="517801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                                                       Vasúti árufuvarozás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08062156"/>
                  </a:ext>
                </a:extLst>
              </a:tr>
              <a:tr h="5044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79705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/>
                          <a:sym typeface="Helvetica Neue"/>
                        </a:rPr>
                        <a:t>A legjellemzőbb foglalkozások száma egyel nőtt.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4381920"/>
                  </a:ext>
                </a:extLst>
              </a:tr>
              <a:tr h="5044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8.12.4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79705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/>
                          <a:sym typeface="Helvetica Neue"/>
                        </a:rPr>
                        <a:t>A vizsgarészek értékelésének alábontása megszüntetésre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0830195"/>
                  </a:ext>
                </a:extLst>
              </a:tr>
              <a:tr h="21379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79705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/>
                          <a:sym typeface="Helvetica Neue"/>
                        </a:rPr>
                        <a:t>A projektfeladat: egyes előírások a megfelelő alpontokhoz kerültek áthelyezésre, tartalmi módosítás nélkül.</a:t>
                      </a:r>
                    </a:p>
                    <a:p>
                      <a:pPr marL="179705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/>
                          <a:sym typeface="Helvetica Neue"/>
                        </a:rPr>
                        <a:t>A kapcsolódó dokumentumok archiválása 60 helyett 30 percen belül történik.</a:t>
                      </a:r>
                    </a:p>
                    <a:p>
                      <a:pPr marL="179705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/>
                          <a:sym typeface="Helvetica Neue"/>
                        </a:rPr>
                        <a:t>A portfólióra vonatkozó előírásokban több, kisebb pontosítás történt.</a:t>
                      </a:r>
                    </a:p>
                    <a:p>
                      <a:pPr marL="179705" marR="0" lvl="0" indent="-361950" algn="just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/>
                        </a:rPr>
                        <a:t>  </a:t>
                      </a: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/>
                          <a:sym typeface="Helvetica Neue"/>
                        </a:rPr>
                        <a:t>A vizsgarészek súlyaránya megváltozott 30/40% helyett 20%-portfólió, 80%-B) vizsgarész.</a:t>
                      </a:r>
                    </a:p>
                    <a:p>
                      <a:pPr marL="179705" marR="0" lvl="0" indent="-361950" algn="just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/>
                        </a:rPr>
                        <a:t>  </a:t>
                      </a: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/>
                          <a:sym typeface="Helvetica Neue"/>
                        </a:rPr>
                        <a:t>Az ágazati alapvizsga súlyaránya 15% helyett 10% lett (egységes az ágazaton belül).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8049762"/>
                  </a:ext>
                </a:extLst>
              </a:tr>
              <a:tr h="638287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                                                            Logisztikai feldolgozó, Raktáros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22562256"/>
                  </a:ext>
                </a:extLst>
              </a:tr>
              <a:tr h="736576">
                <a:tc>
                  <a:txBody>
                    <a:bodyPr/>
                    <a:lstStyle/>
                    <a:p>
                      <a:pPr marL="180000" algn="just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79705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/>
                        </a:rPr>
                        <a:t>A részszakmák a minden KKK-t érintő változtatáson túl (3. dia) csak apróbb módosítás(oka)t tartalmaznak.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4169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1109845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E89B4CC8-6B7C-889B-4BF1-E743286B7C6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75127" y="1376781"/>
            <a:ext cx="20443439" cy="797112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5 1041 15 07 Postai üzleti ügyintéző szakma</a:t>
            </a:r>
            <a:endParaRPr lang="hu-HU" b="1" i="0" u="none" strike="noStrike" dirty="0">
              <a:effectLst/>
            </a:endParaRPr>
          </a:p>
          <a:p>
            <a:pPr algn="ctr"/>
            <a:endParaRPr lang="hu-HU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3A0DA158-03CC-BC0F-B840-3059201572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512472"/>
              </p:ext>
            </p:extLst>
          </p:nvPr>
        </p:nvGraphicFramePr>
        <p:xfrm>
          <a:off x="1668850" y="2746689"/>
          <a:ext cx="20367738" cy="276226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3627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indent="0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 egyes elemei a megfelelő alpontokhoz kerültek, tartalmi változás nélkül.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58133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indent="0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Projektfeladat: egyes előírások a megfelelő alpontokhoz kerültek, tartalmi változás nélkül.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  <a:tr h="58133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indent="0" algn="l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végrehajtására rendelkezésre álló időtartam 80 percről 90 percre emelkedett (10 percet kapott a portfólió szóbeli bemutatása).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99662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8884318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Nonprofit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2772625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5" y="2708695"/>
            <a:ext cx="21558783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 Közlekedés és szállítmányozás ágazathoz tartozó szakmák képzési és kimeneti követelményei 2023.11.21-én,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454755"/>
            <a:ext cx="21799707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773920"/>
              </p:ext>
            </p:extLst>
          </p:nvPr>
        </p:nvGraphicFramePr>
        <p:xfrm>
          <a:off x="1632856" y="2455533"/>
          <a:ext cx="21267783" cy="9594227"/>
        </p:xfrm>
        <a:graphic>
          <a:graphicData uri="http://schemas.openxmlformats.org/drawingml/2006/table">
            <a:tbl>
              <a:tblPr/>
              <a:tblGrid>
                <a:gridCol w="4169896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518611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1277613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1547918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453533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3536834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2934618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828760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70070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223109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16656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Közlekedés és szállítmányozás -</a:t>
                      </a:r>
                      <a:b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közlekedés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1041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Hajózási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16656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Közlekedés és szállítmányozás -</a:t>
                      </a:r>
                      <a:b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közlekedés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1041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Képesített hajós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461130"/>
                  </a:ext>
                </a:extLst>
              </a:tr>
              <a:tr h="16656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Közlekedés és szállítmányozás -</a:t>
                      </a:r>
                      <a:b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közlekedés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Kishajóépítő és -karbantartó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Kishajóalkatrész-javító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0329287"/>
                  </a:ext>
                </a:extLst>
              </a:tr>
              <a:tr h="16656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Közlekedés és szállítmányozás -</a:t>
                      </a:r>
                      <a:b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közlekedés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Kocsivizsgáló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8529872"/>
                  </a:ext>
                </a:extLst>
              </a:tr>
            </a:tbl>
          </a:graphicData>
        </a:graphic>
      </p:graphicFrame>
      <p:sp>
        <p:nvSpPr>
          <p:cNvPr id="5" name="Szöveg helye 1">
            <a:extLst>
              <a:ext uri="{FF2B5EF4-FFF2-40B4-BE49-F238E27FC236}">
                <a16:creationId xmlns:a16="http://schemas.microsoft.com/office/drawing/2014/main" id="{EC3E5901-691C-FBF4-34E5-CA51860F956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32857" y="1197862"/>
            <a:ext cx="18260009" cy="952800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568907"/>
              </p:ext>
            </p:extLst>
          </p:nvPr>
        </p:nvGraphicFramePr>
        <p:xfrm>
          <a:off x="1606378" y="2285999"/>
          <a:ext cx="21366618" cy="9899027"/>
        </p:xfrm>
        <a:graphic>
          <a:graphicData uri="http://schemas.openxmlformats.org/drawingml/2006/table">
            <a:tbl>
              <a:tblPr/>
              <a:tblGrid>
                <a:gridCol w="3937753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107588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1624473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1593901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496711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3641900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3021794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942498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6834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217604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216601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Közlekedés és szállítmányozás - </a:t>
                      </a:r>
                      <a:b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szállítmányozás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1041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Közlekedésüzemvitel-ellátó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Hajózási, 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Közúti,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Vasúti, 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Légi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4697779"/>
                  </a:ext>
                </a:extLst>
              </a:tr>
              <a:tr h="162451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Közlekedés és szállítmányozás - </a:t>
                      </a:r>
                      <a:b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szállítmányozás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1041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Logisztikai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Logisztika és szállítmányozás</a:t>
                      </a: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,  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Vasúti árufuvarozás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Logisztikai feldolgozó, Raktáros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0703932"/>
                  </a:ext>
                </a:extLst>
              </a:tr>
              <a:tr h="162451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Közlekedés és szállítmányozás - </a:t>
                      </a:r>
                      <a:b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szállítmányozás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1041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Postai üzleti ügyintéző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8551916"/>
                  </a:ext>
                </a:extLst>
              </a:tr>
              <a:tr h="162451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Közlekedés és szállítmányozás -</a:t>
                      </a:r>
                      <a:b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közlekedés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1041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Vasútforgalmi szolgálattevő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4054291"/>
                  </a:ext>
                </a:extLst>
              </a:tr>
            </a:tbl>
          </a:graphicData>
        </a:graphic>
      </p:graphicFrame>
      <p:sp>
        <p:nvSpPr>
          <p:cNvPr id="5" name="Szöveg helye 1">
            <a:extLst>
              <a:ext uri="{FF2B5EF4-FFF2-40B4-BE49-F238E27FC236}">
                <a16:creationId xmlns:a16="http://schemas.microsoft.com/office/drawing/2014/main" id="{EC3E5901-691C-FBF4-34E5-CA51860F956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32857" y="1197862"/>
            <a:ext cx="18260009" cy="952800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</p:spTree>
    <p:extLst>
      <p:ext uri="{BB962C8B-B14F-4D97-AF65-F5344CB8AC3E}">
        <p14:creationId xmlns:p14="http://schemas.microsoft.com/office/powerpoint/2010/main" val="219363911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2730523"/>
              </p:ext>
            </p:extLst>
          </p:nvPr>
        </p:nvGraphicFramePr>
        <p:xfrm>
          <a:off x="1662766" y="3097523"/>
          <a:ext cx="20750193" cy="878967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881314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3093948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3588502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3673574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3512855">
                  <a:extLst>
                    <a:ext uri="{9D8B030D-6E8A-4147-A177-3AD203B41FA5}">
                      <a16:colId xmlns:a16="http://schemas.microsoft.com/office/drawing/2014/main" val="2648692765"/>
                    </a:ext>
                  </a:extLst>
                </a:gridCol>
              </a:tblGrid>
              <a:tr h="118477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8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8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546390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8746930"/>
                  </a:ext>
                </a:extLst>
              </a:tr>
              <a:tr h="84809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Hajózási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2023.09.07.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84809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Képesített hajós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2023.09.07.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3329600"/>
                  </a:ext>
                </a:extLst>
              </a:tr>
              <a:tr h="84809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Kishajóépítő és -karbantartó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  <a:tr h="84809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Kocsivizsgáló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2023.05.02.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976703"/>
                  </a:ext>
                </a:extLst>
              </a:tr>
              <a:tr h="88201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Közlekedésüzemvitel-ellátó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2023.05.02.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2023.09.07.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946476"/>
                  </a:ext>
                </a:extLst>
              </a:tr>
              <a:tr h="88201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Logisztikai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2023.05.02.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6424940"/>
                  </a:ext>
                </a:extLst>
              </a:tr>
              <a:tr h="102009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Postai üzleti ügyintéző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2636425"/>
                  </a:ext>
                </a:extLst>
              </a:tr>
              <a:tr h="88201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Vasútforgalmi szolgálattevő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9756149"/>
                  </a:ext>
                </a:extLst>
              </a:tr>
            </a:tbl>
          </a:graphicData>
        </a:graphic>
      </p:graphicFrame>
      <p:sp>
        <p:nvSpPr>
          <p:cNvPr id="4" name="Szöveg helye 1">
            <a:extLst>
              <a:ext uri="{FF2B5EF4-FFF2-40B4-BE49-F238E27FC236}">
                <a16:creationId xmlns:a16="http://schemas.microsoft.com/office/drawing/2014/main" id="{F4D4BFB0-E21C-8F8A-B354-1EE14BA4E7A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61816"/>
            <a:ext cx="20443439" cy="1726711"/>
          </a:xfrm>
        </p:spPr>
        <p:txBody>
          <a:bodyPr/>
          <a:lstStyle/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B7A1DC92-438C-0857-1EB7-A291842CC3E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88298"/>
            <a:ext cx="20443439" cy="759012"/>
          </a:xfrm>
        </p:spPr>
        <p:txBody>
          <a:bodyPr/>
          <a:lstStyle/>
          <a:p>
            <a:r>
              <a:rPr lang="hu-HU" b="1" dirty="0"/>
              <a:t>Közlekedés és szállítmányozás ágazat – Közlekedés alágazat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BA6A8C40-5CA9-26F7-2F77-85ED51F3DC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5965685"/>
              </p:ext>
            </p:extLst>
          </p:nvPr>
        </p:nvGraphicFramePr>
        <p:xfrm>
          <a:off x="1640492" y="2467490"/>
          <a:ext cx="20853941" cy="902328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46972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06969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11594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94080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                                                       A Műszaki ágazati alapoktatás változásai</a:t>
                      </a: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dirty="0">
                        <a:solidFill>
                          <a:prstClr val="black"/>
                        </a:solidFill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449397349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5.1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eszközjegyzék egységesítésre került: esetenként kiegészült, vagy törölve lett egy-egy eszköz.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4349621"/>
                  </a:ext>
                </a:extLst>
              </a:tr>
              <a:tr h="177800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7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Ágazati alapvizsga</a:t>
                      </a:r>
                    </a:p>
                    <a:p>
                      <a:pPr marL="18000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vizsgatevékenységek és a feladattípusok leírása apróbb pontosításokkal egységesítésre került</a:t>
                      </a: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8000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vizsgatevékenységek sikerességének határértéke egységesen 40% lett valamennyi, Műszaki ágazati alapoktatást tartalmazó ágazat esetében (ebben az ágazatban 51% volt).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083310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                                                                     A Közlekedés és szállítmányozás ágazat – Közlekedés alágazat változásai</a:t>
                      </a: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u-HU" sz="2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659114665"/>
                  </a:ext>
                </a:extLst>
              </a:tr>
              <a:tr h="17780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szakmajegyzék előírásának megfelelően a KKK-ban is feltüntetésre került az alágazat megnevezése.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2206204"/>
                  </a:ext>
                </a:extLst>
              </a:tr>
              <a:tr h="17780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8.8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ágazati alapvizsga súlyaránya 20% helyett egységesen 10% lett az alágazat szakmái esetében.</a:t>
                      </a:r>
                      <a:endParaRPr kumimoji="0" lang="hu-HU" sz="2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92160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00522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81962"/>
            <a:ext cx="20045007" cy="677832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dirty="0">
                <a:solidFill>
                  <a:srgbClr val="000000"/>
                </a:solidFill>
              </a:rPr>
              <a:t>5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1041 15 01 Hajózási technikus</a:t>
            </a:r>
            <a:endParaRPr lang="hu-HU" b="1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ECFF5EE7-5C5B-5DC0-DA19-BBF173FB1E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417572"/>
              </p:ext>
            </p:extLst>
          </p:nvPr>
        </p:nvGraphicFramePr>
        <p:xfrm>
          <a:off x="1663526" y="2483453"/>
          <a:ext cx="21094874" cy="767425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01816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6293058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12787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105331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6.2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79705" algn="just">
                        <a:lnSpc>
                          <a:spcPct val="100000"/>
                        </a:lnSpc>
                      </a:pPr>
                      <a:r>
                        <a:rPr lang="hu-HU" sz="2700" b="0" i="0">
                          <a:latin typeface="Franklin Gothic Book"/>
                        </a:rPr>
                        <a:t>A munkaterület leírása kiegészült az Uniós matróz képesítés megszerzésével.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2509118"/>
                  </a:ext>
                </a:extLst>
              </a:tr>
              <a:tr h="124138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79705" algn="just">
                        <a:lnSpc>
                          <a:spcPct val="100000"/>
                        </a:lnSpc>
                      </a:pPr>
                      <a:r>
                        <a:rPr lang="hu-HU" sz="2700" b="0" i="0">
                          <a:latin typeface="Franklin Gothic Book"/>
                        </a:rPr>
                        <a:t>A szakirányú oktatás szakmai követelményeiben néhány helyen pontosításra került sor.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686478"/>
                  </a:ext>
                </a:extLst>
              </a:tr>
              <a:tr h="142972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79705" algn="just">
                        <a:lnSpc>
                          <a:spcPct val="100000"/>
                        </a:lnSpc>
                      </a:pPr>
                      <a:r>
                        <a:rPr lang="hu-HU" sz="2700" b="0" i="0">
                          <a:latin typeface="Franklin Gothic Book"/>
                        </a:rPr>
                        <a:t>A szakmai vizsgára bocsátás feltételei közül törölve lettek a következők: úszástudás; matróz vizsga; hajós szolgálati könyvvel való rendelkezés; kedvtelési célú kisgéphajó vezető képesítés; hivatásos kisgéphajó-vezetői képesítés (2023.09.07.).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58745"/>
                  </a:ext>
                </a:extLst>
              </a:tr>
              <a:tr h="142972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79705" algn="just">
                        <a:lnSpc>
                          <a:spcPct val="100000"/>
                        </a:lnSpc>
                      </a:pPr>
                      <a:r>
                        <a:rPr lang="hu-HU" sz="2700" b="0" i="0">
                          <a:latin typeface="Franklin Gothic Book"/>
                        </a:rPr>
                        <a:t>Központi interaktív vizsgatevékenység: Felére csökkent a megoldandó feladatok száma. Ennek megfelelően az időtartam 100 percről 60 percre - a megszerezhető pontszám 200-ról 100-ra csökkent, a teljes vizsgatevékenység tekintetében.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1068127"/>
                  </a:ext>
                </a:extLst>
              </a:tr>
              <a:tr h="124138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79705" algn="just">
                        <a:lnSpc>
                          <a:spcPct val="100000"/>
                        </a:lnSpc>
                      </a:pPr>
                      <a:r>
                        <a:rPr lang="hu-HU" sz="2700" b="0" i="0">
                          <a:latin typeface="Franklin Gothic Book"/>
                        </a:rPr>
                        <a:t>Projektfeladat: Egyes előírások a megfelelő alpontokhoz kerültek áthelyezésre, tartalmi változtatás nélkül.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525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2361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75704" y="1289594"/>
            <a:ext cx="20443439" cy="927454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4 1041 15 02 Képesített hajós</a:t>
            </a:r>
            <a:endParaRPr lang="hu-HU" b="1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F80992F2-EFDC-6EC5-64C5-61CA4E3904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6491619"/>
              </p:ext>
            </p:extLst>
          </p:nvPr>
        </p:nvGraphicFramePr>
        <p:xfrm>
          <a:off x="1675704" y="2521848"/>
          <a:ext cx="20859176" cy="914183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48164">
                  <a:extLst>
                    <a:ext uri="{9D8B030D-6E8A-4147-A177-3AD203B41FA5}">
                      <a16:colId xmlns:a16="http://schemas.microsoft.com/office/drawing/2014/main" val="2312517634"/>
                    </a:ext>
                  </a:extLst>
                </a:gridCol>
                <a:gridCol w="16111012">
                  <a:extLst>
                    <a:ext uri="{9D8B030D-6E8A-4147-A177-3AD203B41FA5}">
                      <a16:colId xmlns:a16="http://schemas.microsoft.com/office/drawing/2014/main" val="2895777387"/>
                    </a:ext>
                  </a:extLst>
                </a:gridCol>
              </a:tblGrid>
              <a:tr h="144009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69534"/>
                  </a:ext>
                </a:extLst>
              </a:tr>
              <a:tr h="106499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munkaterület leírása kiegészült az Uniós matróz képesítés megszerzésével.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049047"/>
                  </a:ext>
                </a:extLst>
              </a:tr>
              <a:tr h="125514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szakirányú oktatás szakmai követelményeiben néhány helyen pontosításra került sor.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9474090"/>
                  </a:ext>
                </a:extLst>
              </a:tr>
              <a:tr h="125514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vizsgára bocsátás feltételei közül törölve lettek a következők: úszástudás; matróz vizsga; hajós szolgálati könyvvel való rendelkezés (2023.09.07.).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5018976"/>
                  </a:ext>
                </a:extLst>
              </a:tr>
              <a:tr h="144557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Központi interaktív vizsgatevékenység: Csökkent az időtartam 100 percről 60 percre a teljes vizsgatevékenység tekintetében. A megszerezhető pontok száma a Hajózási jogszabályi ismeretek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vizsgarész 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esetében csökkent, a Hajós szakmai alapok vizsgarész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esetében nőtt.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0718752"/>
                  </a:ext>
                </a:extLst>
              </a:tr>
              <a:tr h="125514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Projektfeladat: Egyes előírások a megfelelő alpontokhoz kerültek áthelyezésre, tartalmi változtatás nélkül.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409921"/>
                  </a:ext>
                </a:extLst>
              </a:tr>
              <a:tr h="142572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személyi feltételei pontosításra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71013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15407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5100</TotalTime>
  <Words>2071</Words>
  <Application>Microsoft Office PowerPoint</Application>
  <PresentationFormat>Egyéni</PresentationFormat>
  <Paragraphs>334</Paragraphs>
  <Slides>18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18</vt:i4>
      </vt:variant>
    </vt:vector>
  </HeadingPairs>
  <TitlesOfParts>
    <vt:vector size="24" baseType="lpstr">
      <vt:lpstr>Arial</vt:lpstr>
      <vt:lpstr>Courier New</vt:lpstr>
      <vt:lpstr>Franklin Gothic Book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Szalai-Varga Vivien</cp:lastModifiedBy>
  <cp:revision>424</cp:revision>
  <dcterms:modified xsi:type="dcterms:W3CDTF">2024-09-13T09:17:46Z</dcterms:modified>
</cp:coreProperties>
</file>