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9"/>
  </p:notesMasterIdLst>
  <p:handoutMasterIdLst>
    <p:handoutMasterId r:id="rId30"/>
  </p:handoutMasterIdLst>
  <p:sldIdLst>
    <p:sldId id="476" r:id="rId2"/>
    <p:sldId id="477" r:id="rId3"/>
    <p:sldId id="478" r:id="rId4"/>
    <p:sldId id="449" r:id="rId5"/>
    <p:sldId id="479" r:id="rId6"/>
    <p:sldId id="453" r:id="rId7"/>
    <p:sldId id="473" r:id="rId8"/>
    <p:sldId id="450" r:id="rId9"/>
    <p:sldId id="451" r:id="rId10"/>
    <p:sldId id="458" r:id="rId11"/>
    <p:sldId id="459" r:id="rId12"/>
    <p:sldId id="460" r:id="rId13"/>
    <p:sldId id="461" r:id="rId14"/>
    <p:sldId id="462" r:id="rId15"/>
    <p:sldId id="463" r:id="rId16"/>
    <p:sldId id="457" r:id="rId17"/>
    <p:sldId id="464" r:id="rId18"/>
    <p:sldId id="465" r:id="rId19"/>
    <p:sldId id="466" r:id="rId20"/>
    <p:sldId id="467" r:id="rId21"/>
    <p:sldId id="468" r:id="rId22"/>
    <p:sldId id="469" r:id="rId23"/>
    <p:sldId id="470" r:id="rId24"/>
    <p:sldId id="471" r:id="rId25"/>
    <p:sldId id="472" r:id="rId26"/>
    <p:sldId id="480" r:id="rId27"/>
    <p:sldId id="447" r:id="rId28"/>
  </p:sldIdLst>
  <p:sldSz cx="24384000" cy="13716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FFD489"/>
    <a:srgbClr val="8FF0C7"/>
    <a:srgbClr val="FFE4B5"/>
    <a:srgbClr val="D5E9FA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5" d="100"/>
          <a:sy n="55" d="100"/>
        </p:scale>
        <p:origin x="2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7/15/2025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Élelmiszeripar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8726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8434E64-8926-BE20-D5A9-2BE595E4746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9958" y="1256055"/>
            <a:ext cx="20443439" cy="792879"/>
          </a:xfrm>
        </p:spPr>
        <p:txBody>
          <a:bodyPr/>
          <a:lstStyle/>
          <a:p>
            <a:r>
              <a:rPr lang="hu-HU" b="1" dirty="0"/>
              <a:t>5 0721 05 03 Élelmiszer-ellenőrzési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B808A75-3C7E-9992-E22D-0DF233F75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421661"/>
              </p:ext>
            </p:extLst>
          </p:nvPr>
        </p:nvGraphicFramePr>
        <p:xfrm>
          <a:off x="1686583" y="2272454"/>
          <a:ext cx="20367738" cy="54765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8928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7845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460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8.3, 8.4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Interaktív vizsgatevékenység tanulási eredményei közül  a „Gazdaságtan: műszer, eszköz, vegyszer használat megtervezése” törölve lett, áthelyezésre került a portfólió dokumentumgyűjteményébe.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782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Interaktív vizsgatevékenység értékelésénél a tanulási egységek súlyozási arányának 10%-ot meg nem haladó változtatása.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624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 vizsgatevékenység vizsgarészeinél az „Élelmiszervizsgálattal kapcsolatos szakmai számítások elvégzése (10%)” vizsgarész beépítésre került a „Komplex élelmiszervizsgálat és dokumentálás (90%)” vizsgarészbe.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647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 vizsgatevékenység értékelésében a vizsgarészek egymáshoz viszonyított súlyarányában 10%-ot meg nem haladó változtatás történt.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9313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akkor eredményes, ha a vizsgázó </a:t>
                      </a: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minden vizsgarészből külön-külön 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elérte a megszerezhető pontszám legalább 40%-át.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24072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51D9DA5-AA5C-2FE3-69D0-3BFB4CA5099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5554" y="1308348"/>
            <a:ext cx="20443439" cy="742079"/>
          </a:xfrm>
        </p:spPr>
        <p:txBody>
          <a:bodyPr/>
          <a:lstStyle/>
          <a:p>
            <a:r>
              <a:rPr lang="hu-HU" b="1" dirty="0"/>
              <a:t>5 0721 05 04 Élelmiszeripari gépésztechnikus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53DA435-B6E3-F7BF-E0B5-3551B98448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330624"/>
              </p:ext>
            </p:extLst>
          </p:nvPr>
        </p:nvGraphicFramePr>
        <p:xfrm>
          <a:off x="1671494" y="2411307"/>
          <a:ext cx="20367738" cy="39273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0738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6035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760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760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végrehajtására rendelkezésre álló időtartam 120 percről 90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6940191"/>
                  </a:ext>
                </a:extLst>
              </a:tr>
              <a:tr h="8135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értékelésénél a tanulási egységek súlyozási arányának 10%-ot meg nem haladó változtatása.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4243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akkor eredményes, ha a vizsgázó </a:t>
                      </a: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minden vizsgarészből külön-külön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elérte a megszerezhető pontszám legalább 40%-át.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4726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8FF4988-8CE3-BB9C-06A1-324196C856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7047" y="1374588"/>
            <a:ext cx="20299007" cy="606612"/>
          </a:xfrm>
        </p:spPr>
        <p:txBody>
          <a:bodyPr/>
          <a:lstStyle/>
          <a:p>
            <a:r>
              <a:rPr lang="hu-HU" b="1" dirty="0"/>
              <a:t>4 0721 05 05 Élelmiszeripari gépkezelő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53EC6B4E-37BC-1C94-4A25-D7DF80C32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591764"/>
              </p:ext>
            </p:extLst>
          </p:nvPr>
        </p:nvGraphicFramePr>
        <p:xfrm>
          <a:off x="1744435" y="2552485"/>
          <a:ext cx="20367738" cy="67819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2994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37793">
                  <a:extLst>
                    <a:ext uri="{9D8B030D-6E8A-4147-A177-3AD203B41FA5}">
                      <a16:colId xmlns:a16="http://schemas.microsoft.com/office/drawing/2014/main" val="1757797663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26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Új foglalkozás került be a szakmához rendelt legjellemzőbb FEOR közé: 8325 Csomagoló-, palackozó- és címkézőgép kezelője.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26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662597"/>
                  </a:ext>
                </a:extLst>
              </a:tr>
              <a:tr h="8790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csökkent 240 percről 180 percre.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71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akkor eredményes, ha a vizsgáz</a:t>
                      </a: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ó minden vizsgarészből külön-külön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elérte a megszerezhető pontszám legalább 40 %-át.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0394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Élelmiszeripari csomagológép kezelő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u-HU" sz="2400" b="1" i="1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15313"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Új foglalkozás került be a szakmához rendelt legjellemzőbb FEOR közé: 8325 Csomagoló-, palackozó- és címkézőgép kezelője, a foglalkozás valamennyi munkaköre betölthető a részszakmával.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2765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csökkent 180 percről 150 percre.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30672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FC614F7-10FC-1A5B-0EA1-08F81DDD053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6668" y="1348988"/>
            <a:ext cx="20443439" cy="640479"/>
          </a:xfrm>
        </p:spPr>
        <p:txBody>
          <a:bodyPr/>
          <a:lstStyle/>
          <a:p>
            <a:r>
              <a:rPr lang="hu-HU" b="1" dirty="0"/>
              <a:t>5 0721 05 06 Erjedés- és üdítőital-ipari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DCE7F19-AF71-1216-3B97-821DE5D747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029491"/>
              </p:ext>
            </p:extLst>
          </p:nvPr>
        </p:nvGraphicFramePr>
        <p:xfrm>
          <a:off x="1646668" y="2364790"/>
          <a:ext cx="20908532" cy="40563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8525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2328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430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9319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leírásából az értékelésbe került át a témakörök súlyozása, ahol 10%-ot meg nem haladó változtatás történt.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2767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élesztő-, keményítő-, és ecetgyártás, illetve a vizsgaremek kikerült a projektfeladat vizsgatevékenységéből, ezek miatt változott a vizsgarészek összeállítása, értékelése.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29242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akkor eredményes, ha a vizsgázó  elérte az a), b), és c) vizsgarészekre együttesen adható összes pontszám legalább 40%-át, valamint a d) vizsgarészre adható pontszámok legalább 40%-át. („d” vizsgarész a portfólió, a másik három a „gyakorlati tevékenység”)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68992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3359D7E-026F-B25A-D2BA-0B4782004F7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055"/>
            <a:ext cx="20603807" cy="877545"/>
          </a:xfrm>
        </p:spPr>
        <p:txBody>
          <a:bodyPr/>
          <a:lstStyle/>
          <a:p>
            <a:r>
              <a:rPr lang="hu-HU" b="1" dirty="0"/>
              <a:t>4 0721 05 07 Erjedés- és üdítőital-ipari termékkészítő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E2FB737-3D20-400D-4CC0-F8335EC6C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270134"/>
              </p:ext>
            </p:extLst>
          </p:nvPr>
        </p:nvGraphicFramePr>
        <p:xfrm>
          <a:off x="1681132" y="2397760"/>
          <a:ext cx="20367738" cy="45923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260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15131">
                  <a:extLst>
                    <a:ext uri="{9D8B030D-6E8A-4147-A177-3AD203B41FA5}">
                      <a16:colId xmlns:a16="http://schemas.microsoft.com/office/drawing/2014/main" val="371664132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vizsgatevékenységen számon kért tanulási eredmények közé bekerült a „Minőségbiztosítás, higiénia”, 5%-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nyi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súlyértékben.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élesztő-, keményítő-, és ecetgyártás kikerült a projektfeladat vizsgatevékenységéből, ezek miatt változott a vizsgarészek összeállítása, értékelése.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141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40%-ra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324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Üdítőital-ipari termékkészítő részszakma, 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Sörgyártó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417300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10., 11.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 két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615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09407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23CCC06-6905-8477-7460-D4FDD03BDE0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6854"/>
            <a:ext cx="20443439" cy="945279"/>
          </a:xfrm>
        </p:spPr>
        <p:txBody>
          <a:bodyPr/>
          <a:lstStyle/>
          <a:p>
            <a:r>
              <a:rPr lang="hu-HU" b="1" dirty="0"/>
              <a:t>4 0721 05 08 Hentes és húskészítmény-készítő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066D191-E80B-9F84-8520-30692D2E3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242463"/>
              </p:ext>
            </p:extLst>
          </p:nvPr>
        </p:nvGraphicFramePr>
        <p:xfrm>
          <a:off x="1658470" y="2401147"/>
          <a:ext cx="20367738" cy="70618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2379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43941">
                  <a:extLst>
                    <a:ext uri="{9D8B030D-6E8A-4147-A177-3AD203B41FA5}">
                      <a16:colId xmlns:a16="http://schemas.microsoft.com/office/drawing/2014/main" val="291871130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049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követelményeinél pár helyen a "vágóállat" szó elé bekerült a "nagy" jelző.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követelményeinél több helyen pontosítás, bővebb szövegezés került a táblába.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867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31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leírását pontosították.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761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akkor eredményes, ha a vizsgázó elérte az 1., 2., 3. és 4. vizsgarészekre együttesen adható összes pontszám legalább 40%-át, valamint az 5. vizsgarészre adható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6137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Vágóhídi munkás részszakma,  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Csontozó munkás részszakma, 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Húskészítmény gyártó részszakma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52356"/>
                  </a:ext>
                </a:extLst>
              </a:tr>
              <a:tr h="105652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10., 11., 12.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három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242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84772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AC8E9B4-5656-279B-9912-1C95D27A33D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88135"/>
            <a:ext cx="20443439" cy="708212"/>
          </a:xfrm>
        </p:spPr>
        <p:txBody>
          <a:bodyPr/>
          <a:lstStyle/>
          <a:p>
            <a:r>
              <a:rPr lang="hu-HU" b="1" dirty="0"/>
              <a:t>5 0721 05 09 Húsipari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4711F32-226B-E596-DC4E-39FBE36CF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20672"/>
              </p:ext>
            </p:extLst>
          </p:nvPr>
        </p:nvGraphicFramePr>
        <p:xfrm>
          <a:off x="1640492" y="2396698"/>
          <a:ext cx="21097588" cy="40447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7484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2274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607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1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követelményeinél több helyen pontosítás, bővebb szövegezés került a deszkriptor táblába.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71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058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d) vizsgarész értékelési szempont indikátorai közt 5%-nyi változtatás.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058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40%-osra értékelhető.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9300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C650470-EF25-0CA0-E8AC-6F09C7D36CA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239121"/>
            <a:ext cx="20569941" cy="826745"/>
          </a:xfrm>
        </p:spPr>
        <p:txBody>
          <a:bodyPr/>
          <a:lstStyle/>
          <a:p>
            <a:r>
              <a:rPr lang="hu-HU" b="1" dirty="0"/>
              <a:t>4 0721 05 10 Kistermelői élelmiszer-előállító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8857225-12CA-63E6-7AA4-9A96822B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33146"/>
              </p:ext>
            </p:extLst>
          </p:nvPr>
        </p:nvGraphicFramePr>
        <p:xfrm>
          <a:off x="1701452" y="2350346"/>
          <a:ext cx="20367738" cy="55515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7761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90123">
                  <a:extLst>
                    <a:ext uri="{9D8B030D-6E8A-4147-A177-3AD203B41FA5}">
                      <a16:colId xmlns:a16="http://schemas.microsoft.com/office/drawing/2014/main" val="244619785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állattenyésztés és növénytermesztés ismeretei, illetve a pogácsa és törökméz készítése, mint tanulási eredmény kikerült az interaktív vizsga leírásából és értékeléséből, ezért a súlyozás a megmaradt tanulási eredmények közt oszlik el azonos mértékben.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részeinek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8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8302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u-HU" sz="2400" b="1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03188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Uzsonnasütemények és teasütemények készítése bekerült a szakirányú oktatás szakmai követelményei közé, számon kérése a szakmai vizsgán meghatározásra kerül.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17868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BA22BAB-4612-A8DA-6E08-AF7D3788873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6933"/>
            <a:ext cx="20282074" cy="623147"/>
          </a:xfrm>
        </p:spPr>
        <p:txBody>
          <a:bodyPr/>
          <a:lstStyle/>
          <a:p>
            <a:r>
              <a:rPr lang="hu-HU" b="1" dirty="0"/>
              <a:t>4 0721 05 11 Pék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AA2F45C-4E06-6651-A7A9-F210ABDA5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60339"/>
              </p:ext>
            </p:extLst>
          </p:nvPr>
        </p:nvGraphicFramePr>
        <p:xfrm>
          <a:off x="1663526" y="2323038"/>
          <a:ext cx="20367737" cy="62100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488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18932">
                  <a:extLst>
                    <a:ext uri="{9D8B030D-6E8A-4147-A177-3AD203B41FA5}">
                      <a16:colId xmlns:a16="http://schemas.microsoft.com/office/drawing/2014/main" val="3290184088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leírásának, értékelésének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043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gyakorlati vizsgarészénél 3-ról 5-re növelték az elkészítendő termékek számát.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292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részeinek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292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gyakorlati vizsgarész értékelési szempont indikátorai közt 5%-nyi változtatás.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762028"/>
                  </a:ext>
                </a:extLst>
              </a:tr>
              <a:tr h="3031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887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Sütőipari és gyorspékségi munkás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18264"/>
                  </a:ext>
                </a:extLst>
              </a:tr>
              <a:tr h="67403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501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19918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F76ED10-48EC-7205-D5F1-87DCD735218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0812" y="1303468"/>
            <a:ext cx="20214341" cy="911412"/>
          </a:xfrm>
        </p:spPr>
        <p:txBody>
          <a:bodyPr/>
          <a:lstStyle/>
          <a:p>
            <a:r>
              <a:rPr lang="hu-HU" b="1" dirty="0"/>
              <a:t>4 0721 05 12 Pék-cukrász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148A77C-FFE2-8D8E-7CCD-E5C4192F8C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84804"/>
              </p:ext>
            </p:extLst>
          </p:nvPr>
        </p:nvGraphicFramePr>
        <p:xfrm>
          <a:off x="1660812" y="2438400"/>
          <a:ext cx="20935028" cy="93878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6188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773143">
                  <a:extLst>
                    <a:ext uri="{9D8B030D-6E8A-4147-A177-3AD203B41FA5}">
                      <a16:colId xmlns:a16="http://schemas.microsoft.com/office/drawing/2014/main" val="1039978746"/>
                    </a:ext>
                  </a:extLst>
                </a:gridCol>
              </a:tblGrid>
              <a:tr h="949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leírásának, értékelésének pontosítása, a leírásból az értékelésbe került át a témakörök súlyozása.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503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végrehajtására rendelkezésre álló időtartam csökkentése 120 percről 90 percre.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7834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 részeinek pontosítása.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 rendelkezésre álló időtartam csökkentése 660 percről 600 percre.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10390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B) és a C) vizsgarészének végrehajtását két különböző napra szükséges megszervezni.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044161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Süteménykészítő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051485"/>
                  </a:ext>
                </a:extLst>
              </a:tr>
              <a:tr h="135033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leírását bővítették: 3-ról 7-re növelték a feladatok számát, amelyekből 1 db feladat végrehajtását várják el.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962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68185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Kistermelői élelmiszerellátó és a Sütő- és cukrászipari technikus szakmák esetében a felmenő rendszerben bevezetésre kerülő változtatásokat a KKK-k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9C4FE4C-B349-8C3F-696A-280CDC59287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87738"/>
            <a:ext cx="20443439" cy="708212"/>
          </a:xfrm>
        </p:spPr>
        <p:txBody>
          <a:bodyPr/>
          <a:lstStyle/>
          <a:p>
            <a:r>
              <a:rPr lang="hu-HU" b="1" dirty="0"/>
              <a:t>5 0721 05 13 Sütő- és cukrászipari technikus </a:t>
            </a:r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A4A48A84-8B6A-2E60-9952-F82E6AF050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72958"/>
              </p:ext>
            </p:extLst>
          </p:nvPr>
        </p:nvGraphicFramePr>
        <p:xfrm>
          <a:off x="1663526" y="2497813"/>
          <a:ext cx="20932314" cy="95408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12143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10875">
                  <a:extLst>
                    <a:ext uri="{9D8B030D-6E8A-4147-A177-3AD203B41FA5}">
                      <a16:colId xmlns:a16="http://schemas.microsoft.com/office/drawing/2014/main" val="409876089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Cukrászipari díszmunka készítése bekerült a szakirányú oktatás szakmai követelményei közé.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Csomagolás és termékek jelölése témakör bekerült az interaktív és projektfeladat vizsgatevékenységbe is. </a:t>
                      </a:r>
                    </a:p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(A szakma tevékenységleírásában és a szakmai követelmények közt szereplő témakörök.)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269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interaktív vizsgatevékenység végrehajtására rendelkezésre álló időtartam: 150 perc csökkent 120 percre.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4740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részeinek pontosítása, bővebb megfogalmazása.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sütőipari termékek készítése vizsgarésznél 4 db feladatból 2 db-ot kér elkészíteni a KKK, az előzőben előírt 1 helyett.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cukrászipari termékek készítése vizsgarészeknél 2 db termék plusz díszmunkájuk elkészítése az elvárt a 6 féle variációból.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268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 projektfeladat vizsgatevékenység termékkészítést tartalmazó vizsgarészeinél a szakmai beszélgetés 5%-os súlyarányt kapott az értékelésben.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4686913"/>
                  </a:ext>
                </a:extLst>
              </a:tr>
              <a:tr h="1636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akkor eredményes, ha a vizsgázó minden vizsgarészből külön-külön elérte a megszerezhető pontszámok legalább 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2876854"/>
                  </a:ext>
                </a:extLst>
              </a:tr>
              <a:tr h="6823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B) és a C) vizsgarészének végrehajtását két különböző napra kell megszervezni.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267728"/>
                  </a:ext>
                </a:extLst>
              </a:tr>
              <a:tr h="79839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340031"/>
                  </a:ext>
                </a:extLst>
              </a:tr>
              <a:tr h="9110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8.3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Sütőipari díszmunkák készítése bekerült a szakirányú oktatás szakmai követelményei és a szakmai vizsgán számon kért tartalmak közé.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745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75356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040E4D2-0F1A-B614-5B09-8FCC55CEC28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89922"/>
            <a:ext cx="20443439" cy="860612"/>
          </a:xfrm>
        </p:spPr>
        <p:txBody>
          <a:bodyPr/>
          <a:lstStyle/>
          <a:p>
            <a:r>
              <a:rPr lang="hu-HU" b="1" dirty="0"/>
              <a:t>4 0721 05 14 Szőlész-borász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D0F13CD-69D8-EFDB-83E8-FAD880B983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8491"/>
              </p:ext>
            </p:extLst>
          </p:nvPr>
        </p:nvGraphicFramePr>
        <p:xfrm>
          <a:off x="1667584" y="2258460"/>
          <a:ext cx="20826655" cy="597113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2643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00219">
                  <a:extLst>
                    <a:ext uri="{9D8B030D-6E8A-4147-A177-3AD203B41FA5}">
                      <a16:colId xmlns:a16="http://schemas.microsoft.com/office/drawing/2014/main" val="2658472318"/>
                    </a:ext>
                  </a:extLst>
                </a:gridCol>
              </a:tblGrid>
              <a:tr h="7484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504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 tevékenységleírását kiegészítették olyan tartalommal, ami a szakmai követelmények ismeretanyagában szerepel.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773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leírásának, értékelésének pontosítása, a leírásban szereplő tanulási eredmények súlyozásával történik az értékelés.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866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1., 2., 3., 4., 5. gyakorlati vizsgarészei akkor eredményesek, ha a vizsgázó az együttesen megszerezhető összes pontszám legalább 40%-át elérte.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7051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Szőlőfeldolgozó részszakma,  </a:t>
                      </a:r>
                    </a:p>
                    <a:p>
                      <a:pPr algn="ctr" font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Pincemunkás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875326"/>
                  </a:ext>
                </a:extLst>
              </a:tr>
              <a:tr h="73780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két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192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61354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387E6FF-0EBD-0701-9E8A-BC19298F737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19831125" cy="1480371"/>
          </a:xfrm>
        </p:spPr>
        <p:txBody>
          <a:bodyPr/>
          <a:lstStyle/>
          <a:p>
            <a:r>
              <a:rPr lang="hu-HU" b="1" dirty="0"/>
              <a:t>5 0721 05 15 Tartósítóipari technikus 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3DA0B58-32FE-F494-1DD3-9E085435C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447368"/>
              </p:ext>
            </p:extLst>
          </p:nvPr>
        </p:nvGraphicFramePr>
        <p:xfrm>
          <a:off x="1640492" y="2213424"/>
          <a:ext cx="20772468" cy="56707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4867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2379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87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011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011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végrehajtására rendelkezésre álló időtartam: 150 percről 120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664535"/>
                  </a:ext>
                </a:extLst>
              </a:tr>
              <a:tr h="12814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szakmai számítást tartalmazó vizsgarészénél esszé, kifejtést igénylő válasz is meghatározásra került a termékkészítéshez kapcsolódóan.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1581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320 percről 300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69981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0958D03-012B-050B-772E-E95E64152D1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1772" y="1204633"/>
            <a:ext cx="20443439" cy="644712"/>
          </a:xfrm>
        </p:spPr>
        <p:txBody>
          <a:bodyPr/>
          <a:lstStyle/>
          <a:p>
            <a:r>
              <a:rPr lang="hu-HU" b="1" dirty="0"/>
              <a:t>4 0721 05 16 Tartósítóipari termék-készítő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88C63F2-2B5A-01C0-1DDE-68EA5C503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543210"/>
              </p:ext>
            </p:extLst>
          </p:nvPr>
        </p:nvGraphicFramePr>
        <p:xfrm>
          <a:off x="1721772" y="2387808"/>
          <a:ext cx="20367738" cy="55031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260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1513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824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Tartósítóipari termék gyártása, minősítése vizsgarész értékelésének szempontjai közé a szakmai számítások 10% súlyarányban bekerült, ezáltal a gyártástechnológiai műveletek sorrendjének betartása és szakszerű végrehajtása indikátor 50%-ról 40%-ra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54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akkor eredményes, ha a vizsgázó minden vizsgarészből külön-külön elérte a megszerezhető pontszámok legalább 40%-át.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548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Konzervgyártó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37082361"/>
                  </a:ext>
                </a:extLst>
              </a:tr>
              <a:tr h="854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975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59270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D0F6BF9-4E02-6151-789B-4CD89C023B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603" y="1242508"/>
            <a:ext cx="20443439" cy="911412"/>
          </a:xfrm>
        </p:spPr>
        <p:txBody>
          <a:bodyPr/>
          <a:lstStyle/>
          <a:p>
            <a:r>
              <a:rPr lang="hu-HU" b="1" dirty="0"/>
              <a:t>5 0721 05 17 Tejipari technikus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13C6B3D-A323-5A2E-8265-0EBBEB2025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225129"/>
              </p:ext>
            </p:extLst>
          </p:nvPr>
        </p:nvGraphicFramePr>
        <p:xfrm>
          <a:off x="1710603" y="2438400"/>
          <a:ext cx="20367738" cy="38430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9764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6700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911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 leírásából az értékelésbe került át a témakörök és súlyozásuk.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956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4 db vizsgarészt tartalmaz az új leírás szerint, tartalmában nem, csak struktúrájában történt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73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Tejátvétel, tejkezelés, tejipari termékgyártás, minősítés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  <a:sym typeface="Wingdings" panose="05000000000000000000" pitchFamily="2" charset="2"/>
                        </a:rPr>
                        <a:t> vizsgarész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akkor fogadható el, ha tartalma alapján legalább 40%-ra értékelhető.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 -ra értékelhető.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14502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0F32906-5998-B313-D14E-9E6F3949EAB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3148"/>
            <a:ext cx="20443439" cy="860612"/>
          </a:xfrm>
        </p:spPr>
        <p:txBody>
          <a:bodyPr/>
          <a:lstStyle/>
          <a:p>
            <a:r>
              <a:rPr lang="hu-HU" b="1" dirty="0"/>
              <a:t>4 0721 05 18 Tejtermékkészítő 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D8189D1-CAEF-DD84-2C4C-96376DEB4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80209"/>
              </p:ext>
            </p:extLst>
          </p:nvPr>
        </p:nvGraphicFramePr>
        <p:xfrm>
          <a:off x="1663526" y="2387600"/>
          <a:ext cx="20367738" cy="4724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6474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02997">
                  <a:extLst>
                    <a:ext uri="{9D8B030D-6E8A-4147-A177-3AD203B41FA5}">
                      <a16:colId xmlns:a16="http://schemas.microsoft.com/office/drawing/2014/main" val="4169823700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232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 leírásából az értékelésbe került át a témakörök súlyozása.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3411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vizsgarész értékelésénél a szempontok egymáshoz viszonyított súlyozásán történt változtatás.</a:t>
                      </a:r>
                    </a:p>
                    <a:p>
                      <a:pPr algn="l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akkor fogadható el, ha tartalma alapján legalább 40%-ra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25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Tejipari munkás részszakma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1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143592"/>
                  </a:ext>
                </a:extLst>
              </a:tr>
              <a:tr h="82042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3545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381098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F1A90C-F633-6EA2-B77E-8D43F2564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DFCB888-7FA9-4B03-5808-13FD5AC1FFD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19831125" cy="1480371"/>
          </a:xfrm>
        </p:spPr>
        <p:txBody>
          <a:bodyPr/>
          <a:lstStyle/>
          <a:p>
            <a:pPr fontAlgn="ctr" hangingPunct="1"/>
            <a:r>
              <a:rPr lang="hu-HU" dirty="0"/>
              <a:t>5 0721 05 19 Édesipari</a:t>
            </a:r>
            <a:r>
              <a:rPr lang="hu-HU" b="1" dirty="0"/>
              <a:t> </a:t>
            </a:r>
            <a:r>
              <a:rPr lang="hu-HU" dirty="0"/>
              <a:t>technikus</a:t>
            </a:r>
          </a:p>
          <a:p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C15B8A8-64C6-B426-2C4F-D992BB7959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823998"/>
              </p:ext>
            </p:extLst>
          </p:nvPr>
        </p:nvGraphicFramePr>
        <p:xfrm>
          <a:off x="1640492" y="2213424"/>
          <a:ext cx="20772468" cy="56707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4867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2379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87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01142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01142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664535"/>
                  </a:ext>
                </a:extLst>
              </a:tr>
              <a:tr h="1281458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158198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85147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2676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5334"/>
            <a:ext cx="20299007" cy="762000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496634"/>
              </p:ext>
            </p:extLst>
          </p:nvPr>
        </p:nvGraphicFramePr>
        <p:xfrm>
          <a:off x="1663526" y="2310758"/>
          <a:ext cx="21135512" cy="10148061"/>
        </p:xfrm>
        <a:graphic>
          <a:graphicData uri="http://schemas.openxmlformats.org/drawingml/2006/table">
            <a:tbl>
              <a:tblPr/>
              <a:tblGrid>
                <a:gridCol w="224058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4058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01327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09445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2951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766777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52323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227091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1886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6984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Bor- és pezsgőgyártó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679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Édességkészítő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Keksz- és ostyagyártó, Csokoládétermék 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3080672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Élelmiszer-ellenőrzési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922754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gépkezelő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csomagológép kezelő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84531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025558"/>
                  </a:ext>
                </a:extLst>
              </a:tr>
              <a:tr h="12679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 termékkészítő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Üdítőital-ipari termékkészítő,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Sörgyártó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286505"/>
                  </a:ext>
                </a:extLst>
              </a:tr>
              <a:tr h="12679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Hentes és húskészítmény-készítő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Vágóhídi munkás,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Csontozó munkás,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Húskészítmény 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727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5334"/>
            <a:ext cx="20299007" cy="762000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30622"/>
              </p:ext>
            </p:extLst>
          </p:nvPr>
        </p:nvGraphicFramePr>
        <p:xfrm>
          <a:off x="1663526" y="2291173"/>
          <a:ext cx="21379354" cy="9715939"/>
        </p:xfrm>
        <a:graphic>
          <a:graphicData uri="http://schemas.openxmlformats.org/drawingml/2006/table">
            <a:tbl>
              <a:tblPr/>
              <a:tblGrid>
                <a:gridCol w="226643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6643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03650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118621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52927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81023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563882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264322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2495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0148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78406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Húsipari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394636"/>
                  </a:ext>
                </a:extLst>
              </a:tr>
              <a:tr h="366693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Kistermelői élelmiszer-előállító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991925"/>
                  </a:ext>
                </a:extLst>
              </a:tr>
              <a:tr h="27831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Sütőipari és gyorspékségi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243051"/>
                  </a:ext>
                </a:extLst>
              </a:tr>
              <a:tr h="501388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Pék-cukrász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Süteménykészítő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182418"/>
                  </a:ext>
                </a:extLst>
              </a:tr>
              <a:tr h="17961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Sütő- és cukrászipari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593058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Szőlész-borász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Pincemunkás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907796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404790"/>
                  </a:ext>
                </a:extLst>
              </a:tr>
              <a:tr h="39219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Tartósítóiparitermék-készítő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Konzervgyártó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32511"/>
                  </a:ext>
                </a:extLst>
              </a:tr>
              <a:tr h="62725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938430"/>
                  </a:ext>
                </a:extLst>
              </a:tr>
              <a:tr h="31362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Tejtermékkészítő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Tejipari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322467"/>
                  </a:ext>
                </a:extLst>
              </a:tr>
              <a:tr h="21064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Édesipari</a:t>
                      </a:r>
                      <a:r>
                        <a:rPr lang="hu-H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6067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86283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734773"/>
              </p:ext>
            </p:extLst>
          </p:nvPr>
        </p:nvGraphicFramePr>
        <p:xfrm>
          <a:off x="1663526" y="2763825"/>
          <a:ext cx="21423380" cy="101873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07081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19452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905244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471328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345207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979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KKK-nak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56697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408029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Bor- és pezsgőgyártó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Édességkészítő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319327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Élelmiszer-ellenőrzési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048712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gépésztechnikus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1856547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Élelmiszeripari gépkezelő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32663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1156295"/>
                  </a:ext>
                </a:extLst>
              </a:tr>
              <a:tr h="7867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Erjedés- és üdítőital-ipari termékkészítő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47375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Hentes és húskészítmény-készítő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765290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Húsipari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074842"/>
                  </a:ext>
                </a:extLst>
              </a:tr>
              <a:tr h="787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Kistermelői élelmiszer-előállító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27594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544278"/>
                  </a:ext>
                </a:extLst>
              </a:tr>
              <a:tr h="4243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Pék-cukrász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814642"/>
                  </a:ext>
                </a:extLst>
              </a:tr>
              <a:tr h="787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Sütő- és cukrászipari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Szőlész-borász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Tartósítóipari termék-készítő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Tejtermékkészítő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Édesipari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2025.07.14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37074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51598B76-469E-F9EF-444B-D38EF73CEB6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5B1444B-94DF-3FA7-3B91-80AC24AFEBC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4322"/>
            <a:ext cx="20443439" cy="809812"/>
          </a:xfrm>
        </p:spPr>
        <p:txBody>
          <a:bodyPr/>
          <a:lstStyle/>
          <a:p>
            <a:r>
              <a:rPr lang="hu-HU" b="1" dirty="0"/>
              <a:t>Az ágazat minden szakmáját érintő változás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D117943-DB0A-FED9-71B4-5567912E8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727854"/>
              </p:ext>
            </p:extLst>
          </p:nvPr>
        </p:nvGraphicFramePr>
        <p:xfrm>
          <a:off x="1663526" y="2275840"/>
          <a:ext cx="20972954" cy="5486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4202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3093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82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820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Ágazati alapvizsga írásbeli vizsgatevékenységénél a feladatok száma: „legalább 15 legfeljebb 20” helyett „legalább 20” került meghatározásra, illetve a feladattípusok esetében az arányuk meghatározásánál a „legfeljebb” szó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642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gyakorlati vizsga vizsgatevékenységének sikerkritériuma 50%-ról, 60%-ra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361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 vizsga megkezdésének feltétele a portfólió elkészítése, valamint a vizsgaközpontnak történő leadása a szakmai vizsga megkezdése előtt legalább 10 nappal. A vizsgaközpont a portfólió leadására korábbi időpontot is meghatározhat.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958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Interaktív vizsgatevékenység feladattípusainak pontosítása, a hozzájuk rendelt súlyarány törlése.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3832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52562"/>
            <a:ext cx="20045007" cy="748852"/>
          </a:xfrm>
        </p:spPr>
        <p:txBody>
          <a:bodyPr/>
          <a:lstStyle/>
          <a:p>
            <a:r>
              <a:rPr lang="hu-HU" b="1" dirty="0"/>
              <a:t>5 0721 05 01 Bor- és pezsgőgyártó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496EC89-2951-0EF5-20E1-963EE8BAE5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453554"/>
              </p:ext>
            </p:extLst>
          </p:nvPr>
        </p:nvGraphicFramePr>
        <p:xfrm>
          <a:off x="1681132" y="2213818"/>
          <a:ext cx="20772468" cy="62103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8963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8283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264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162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Munkaterület leírása kiegészítésre került: Borászati vállalkozást indít, működtet, termékeket értékesít. Ismeri és alkalmazza a jövedéki termékekre vonatkozó törvényi előírásokat és kötelezettségeket. Ellátja a technológiai folyamatokhoz kapcsolódó adminisztrációt, HACCP dokumentumokat, e-pincekönyvet vezet.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300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Eszközjegyzékben a borászati üzem meghatározásra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300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leírásában szereplő főbb témakörök súlyozásával történik az értékelés.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375157"/>
                  </a:ext>
                </a:extLst>
              </a:tr>
              <a:tr h="8300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Szakmai számítás vizsgarész törlésre került a projektfeladat vizsgatevékenységből.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5581386"/>
                  </a:ext>
                </a:extLst>
              </a:tr>
              <a:tr h="10775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 vizsgatevékenység értékelésénél a vizsgarészek egymáshoz viszonyított súlyarányán 10%-ot meg nem haladó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139846"/>
            <a:ext cx="20443439" cy="979145"/>
          </a:xfrm>
        </p:spPr>
        <p:txBody>
          <a:bodyPr/>
          <a:lstStyle/>
          <a:p>
            <a:pPr fontAlgn="ctr" hangingPunct="1"/>
            <a:r>
              <a:rPr lang="hu-HU" b="1" dirty="0"/>
              <a:t>4 0721 05 02 Édességkészítő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060EF52-9D01-E3E9-1907-78E2F7C5D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623913"/>
              </p:ext>
            </p:extLst>
          </p:nvPr>
        </p:nvGraphicFramePr>
        <p:xfrm>
          <a:off x="1701452" y="2118990"/>
          <a:ext cx="20981096" cy="102355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822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22871">
                  <a:extLst>
                    <a:ext uri="{9D8B030D-6E8A-4147-A177-3AD203B41FA5}">
                      <a16:colId xmlns:a16="http://schemas.microsoft.com/office/drawing/2014/main" val="849805995"/>
                    </a:ext>
                  </a:extLst>
                </a:gridCol>
              </a:tblGrid>
              <a:tr h="7807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200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Keksz- és ostyagyártóra változott a részszakma neve (Keksz- és ostyakészítőről).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FEOR foglalkozás megnevezésénél a munkakörök felsorolása törlésre került, csak a FEOR számának megfelelő foglalkozás megnevezése maradt a táblázatban.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403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Interaktív vizsgatevékenység végrehajtására rendelkezésre álló időtartam 120 percről 60 percre csökkent.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 gyakorlati részei bővültek plusz egy résszel (édesipari desszert termék készítése), melyekből kettő végrehajtását várják el – ezt megelőzően egy helyett.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 vizsgatevékenység Édességkészítés és termékbemutatás vizsgarész értékelési szempontjainak súlyarányán 10%-ot meg nem haladó változtatás történt.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90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akkor eredményes, ha a vizsgázó minden vizsgarészből külön-külön elérte a megszerezhető pontszám legalább 40%-át.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491915">
                <a:tc gridSpan="2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Keksz- és ostyagyártó részszakma</a:t>
                      </a:r>
                      <a:endParaRPr lang="hu-HU" sz="2700" b="0" i="0" u="none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i="1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313907"/>
                  </a:ext>
                </a:extLst>
              </a:tr>
              <a:tr h="801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értékelési szempontjainál a súlyozás 10%-ot meg nem haladó változtatása.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942033"/>
                  </a:ext>
                </a:extLst>
              </a:tr>
              <a:tr h="7961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­A termék készítéséhez kapcsolódó szakmai beszélgetés értékelésének meghatározása 10%-ban.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7993760"/>
                  </a:ext>
                </a:extLst>
              </a:tr>
              <a:tr h="543021">
                <a:tc gridSpan="2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Csokoládétermék gyártó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FFD4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415374"/>
                  </a:ext>
                </a:extLst>
              </a:tr>
              <a:tr h="8143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értékelési szempontjainál a súlyozás 10%-ot meg nem haladó változtatása.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5610719"/>
                  </a:ext>
                </a:extLst>
              </a:tr>
              <a:tr h="8146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termék készítéséhez kapcsolódó szakmai beszélgetés értékelésének meghatározása 10%-ban.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51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6905</TotalTime>
  <Words>3009</Words>
  <Application>Microsoft Office PowerPoint</Application>
  <PresentationFormat>Egyéni</PresentationFormat>
  <Paragraphs>588</Paragraphs>
  <Slides>27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33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Kállai Rudolf</cp:lastModifiedBy>
  <cp:revision>583</cp:revision>
  <cp:lastPrinted>2024-04-22T11:48:15Z</cp:lastPrinted>
  <dcterms:modified xsi:type="dcterms:W3CDTF">2025-07-15T08:32:01Z</dcterms:modified>
</cp:coreProperties>
</file>