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3"/>
  </p:notesMasterIdLst>
  <p:handoutMasterIdLst>
    <p:handoutMasterId r:id="rId14"/>
  </p:handoutMasterIdLst>
  <p:sldIdLst>
    <p:sldId id="458" r:id="rId2"/>
    <p:sldId id="466" r:id="rId3"/>
    <p:sldId id="467" r:id="rId4"/>
    <p:sldId id="449" r:id="rId5"/>
    <p:sldId id="453" r:id="rId6"/>
    <p:sldId id="455" r:id="rId7"/>
    <p:sldId id="450" r:id="rId8"/>
    <p:sldId id="451" r:id="rId9"/>
    <p:sldId id="452" r:id="rId10"/>
    <p:sldId id="454" r:id="rId11"/>
    <p:sldId id="480" r:id="rId12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0084F4"/>
    <a:srgbClr val="DE095C"/>
    <a:srgbClr val="3C4D6C"/>
    <a:srgbClr val="FFD489"/>
    <a:srgbClr val="FFC55D"/>
    <a:srgbClr val="FFE4B5"/>
    <a:srgbClr val="D5E9FA"/>
    <a:srgbClr val="8FF0C7"/>
    <a:srgbClr val="09D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Környezetvédelem és vízügy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2410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01D7C58-5380-D4B5-F0BB-7ACD252F25F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56677" y="1225475"/>
            <a:ext cx="21070645" cy="910665"/>
          </a:xfrm>
        </p:spPr>
        <p:txBody>
          <a:bodyPr/>
          <a:lstStyle/>
          <a:p>
            <a:pPr algn="just"/>
            <a:r>
              <a:rPr lang="hu-HU" b="1" dirty="0"/>
              <a:t>5 1021 14 04  Vízügyi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8A9980D-A972-EC9E-DDB1-6B470CDFC9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336683"/>
              </p:ext>
            </p:extLst>
          </p:nvPr>
        </p:nvGraphicFramePr>
        <p:xfrm>
          <a:off x="1656677" y="2136140"/>
          <a:ext cx="20610656" cy="73566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159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1906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724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67643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területi vízgazdálkodó szakmairány tevékenységleírásában a vízkár eseményei közé bekerült a vízminőségi és aszálykár,  továbbá a vízkormányzó létesítmény a fenntartási feladatokhoz kapcsolódó műveknél.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14390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Új FEOR szám került be a Vízgépészet szakmairányhoz rendelt legjellemzőbb foglalkozások pontnál: 8422 Út- vasút-, közmű- és mélyépítő gép kezelője.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455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Vízgépészet szakmairány szakmai követelményeit tartalmazó 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deszkriptor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táblában kiegészítették a vízkárelhárítási feladatokkal a szükséges gépészeti ismeretek sorát.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9132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Minden szakmairány projektfeladat vizsgatevékenysége akkor eredményes, ha a vizsgázó a megszerezhető összes pontszám legalább 40%-át elérte, mind az A), mind a B) részből. Sikertelen vizsgatevékenység esetén azt a vizsgarészt kell megismételni, amelynél a vizsgázó teljesítménye nem érte el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63077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5074" y="1376082"/>
            <a:ext cx="20443439" cy="7082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547459"/>
              </p:ext>
            </p:extLst>
          </p:nvPr>
        </p:nvGraphicFramePr>
        <p:xfrm>
          <a:off x="1645074" y="2519522"/>
          <a:ext cx="21316526" cy="8473597"/>
        </p:xfrm>
        <a:graphic>
          <a:graphicData uri="http://schemas.openxmlformats.org/drawingml/2006/table">
            <a:tbl>
              <a:tblPr/>
              <a:tblGrid>
                <a:gridCol w="281956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2472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620868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34030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70561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43242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898558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58074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640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690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690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Környezetvédelem és vízügy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Hulladékfeldolgozó munkatárs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Hulladékgyűjtő és –szállító;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Hulladékválogató és  -feldolgozó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21107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Környezetvédelem és vízügy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Környezetvédelmi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Hulladékhasznosító, -feldolgozó;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Igazgatás;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Környezetvédelem;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Természetvédelem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8489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Környezetvédelem és vízügy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Vízügyi munkatárs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12695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Környezetvédelem és vízügy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Vízügyi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Területi vízgazdálkodó;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Települési vízgazdálkodó;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Vízgépészet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863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5843851-7223-5608-20F3-314C6613C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397039"/>
              </p:ext>
            </p:extLst>
          </p:nvPr>
        </p:nvGraphicFramePr>
        <p:xfrm>
          <a:off x="1663526" y="2988527"/>
          <a:ext cx="20851034" cy="87970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498852">
                  <a:extLst>
                    <a:ext uri="{9D8B030D-6E8A-4147-A177-3AD203B41FA5}">
                      <a16:colId xmlns:a16="http://schemas.microsoft.com/office/drawing/2014/main" val="160452841"/>
                    </a:ext>
                  </a:extLst>
                </a:gridCol>
                <a:gridCol w="4442890">
                  <a:extLst>
                    <a:ext uri="{9D8B030D-6E8A-4147-A177-3AD203B41FA5}">
                      <a16:colId xmlns:a16="http://schemas.microsoft.com/office/drawing/2014/main" val="48486535"/>
                    </a:ext>
                  </a:extLst>
                </a:gridCol>
                <a:gridCol w="4536923">
                  <a:extLst>
                    <a:ext uri="{9D8B030D-6E8A-4147-A177-3AD203B41FA5}">
                      <a16:colId xmlns:a16="http://schemas.microsoft.com/office/drawing/2014/main" val="2292375551"/>
                    </a:ext>
                  </a:extLst>
                </a:gridCol>
                <a:gridCol w="4372369">
                  <a:extLst>
                    <a:ext uri="{9D8B030D-6E8A-4147-A177-3AD203B41FA5}">
                      <a16:colId xmlns:a16="http://schemas.microsoft.com/office/drawing/2014/main" val="859221451"/>
                    </a:ext>
                  </a:extLst>
                </a:gridCol>
              </a:tblGrid>
              <a:tr h="10670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78241716"/>
                  </a:ext>
                </a:extLst>
              </a:tr>
              <a:tr h="106700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754150"/>
                  </a:ext>
                </a:extLst>
              </a:tr>
              <a:tr h="15925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Hulladékfeldolgozó munkatárs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315414"/>
                  </a:ext>
                </a:extLst>
              </a:tr>
              <a:tr h="15925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Környezetvédelmi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731407"/>
                  </a:ext>
                </a:extLst>
              </a:tr>
              <a:tr h="18535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Vízügyi munkatárs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1259"/>
                  </a:ext>
                </a:extLst>
              </a:tr>
              <a:tr h="16244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Vízügyi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632665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0C530534-D9CE-6DE9-F9C7-821DA43D838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CC50FB7-CB16-7D78-5AB9-0D46C62C2C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063691" y="1526986"/>
            <a:ext cx="21043274" cy="3212965"/>
          </a:xfrm>
        </p:spPr>
        <p:txBody>
          <a:bodyPr/>
          <a:lstStyle/>
          <a:p>
            <a:pPr algn="just"/>
            <a:r>
              <a:rPr lang="hu-HU" sz="3100" dirty="0"/>
              <a:t>Az </a:t>
            </a:r>
            <a:r>
              <a:rPr lang="hu-HU" sz="3100" b="1" dirty="0"/>
              <a:t>egybefüggő szakmai gyakorlat</a:t>
            </a:r>
            <a:r>
              <a:rPr lang="hu-HU" sz="3100" dirty="0"/>
              <a:t> összes óraszámának változása (növekedése) nem vonatkozik a változással érintett évfolyamot a változás hatályba lépésekor már megkezdett tanulókra. </a:t>
            </a:r>
          </a:p>
          <a:p>
            <a:pPr algn="just"/>
            <a:r>
              <a:rPr lang="hu-HU" sz="3100" dirty="0"/>
              <a:t>A kizárólag szakmai vizsgára történő felkészítésben részt vevők esetében a képzés megkezdésekor hatályos előírások szerinti egybefüggő szakmai gyakorlat időtartamának teljesítése az elvárt.</a:t>
            </a:r>
          </a:p>
          <a:p>
            <a:pPr algn="just"/>
            <a:endParaRPr lang="hu-HU" sz="3100" dirty="0"/>
          </a:p>
          <a:p>
            <a:pPr algn="just"/>
            <a:r>
              <a:rPr lang="hu-HU" sz="3100" dirty="0"/>
              <a:t>A szakmai programban szükséges meghatározni az egybefüggő szakmai gyakorlat által érintett </a:t>
            </a:r>
            <a:r>
              <a:rPr lang="hu-HU" sz="3100" dirty="0" err="1"/>
              <a:t>évfolyamo</a:t>
            </a:r>
            <a:r>
              <a:rPr lang="hu-HU" sz="3100" dirty="0"/>
              <a:t>(</a:t>
            </a:r>
            <a:r>
              <a:rPr lang="hu-HU" sz="3100" dirty="0" err="1"/>
              <a:t>ka</a:t>
            </a:r>
            <a:r>
              <a:rPr lang="hu-HU" sz="3100" dirty="0"/>
              <a:t>)t.</a:t>
            </a:r>
          </a:p>
          <a:p>
            <a:pPr algn="just"/>
            <a:endParaRPr lang="hu-HU" sz="3200" dirty="0"/>
          </a:p>
          <a:p>
            <a:pPr algn="just"/>
            <a:endParaRPr lang="hu-HU" sz="3200" dirty="0"/>
          </a:p>
          <a:p>
            <a:pPr algn="just"/>
            <a:endParaRPr lang="hu-HU" sz="3200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6E5ABF3-CFB9-9520-C3F0-CB12DB2B1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655563"/>
              </p:ext>
            </p:extLst>
          </p:nvPr>
        </p:nvGraphicFramePr>
        <p:xfrm>
          <a:off x="1063690" y="4739951"/>
          <a:ext cx="21043273" cy="7364520"/>
        </p:xfrm>
        <a:graphic>
          <a:graphicData uri="http://schemas.openxmlformats.org/drawingml/2006/table">
            <a:tbl>
              <a:tblPr/>
              <a:tblGrid>
                <a:gridCol w="5189014">
                  <a:extLst>
                    <a:ext uri="{9D8B030D-6E8A-4147-A177-3AD203B41FA5}">
                      <a16:colId xmlns:a16="http://schemas.microsoft.com/office/drawing/2014/main" val="3757622122"/>
                    </a:ext>
                  </a:extLst>
                </a:gridCol>
                <a:gridCol w="7888833">
                  <a:extLst>
                    <a:ext uri="{9D8B030D-6E8A-4147-A177-3AD203B41FA5}">
                      <a16:colId xmlns:a16="http://schemas.microsoft.com/office/drawing/2014/main" val="1718197244"/>
                    </a:ext>
                  </a:extLst>
                </a:gridCol>
                <a:gridCol w="7965426">
                  <a:extLst>
                    <a:ext uri="{9D8B030D-6E8A-4147-A177-3AD203B41FA5}">
                      <a16:colId xmlns:a16="http://schemas.microsoft.com/office/drawing/2014/main" val="3618587997"/>
                    </a:ext>
                  </a:extLst>
                </a:gridCol>
              </a:tblGrid>
              <a:tr h="13022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Egybefüggő szakmai gyakorlat időtartamának változása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6775683"/>
                  </a:ext>
                </a:extLst>
              </a:tr>
              <a:tr h="1821687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Technikumi / szakképző iskolai oktatásban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Kizárólag szakmai vizsgára történő felkészítésben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64019"/>
                  </a:ext>
                </a:extLst>
              </a:tr>
              <a:tr h="1474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Környezetvédelmi technikus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(mind a négy szakmairánya)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246595"/>
                  </a:ext>
                </a:extLst>
              </a:tr>
              <a:tr h="11079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Vízügyi munkatárs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671266"/>
                  </a:ext>
                </a:extLst>
              </a:tr>
              <a:tr h="1658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Vízügyi technikus (mindhárom szakmairánya)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sng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80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 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36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49294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3148"/>
            <a:ext cx="20045007" cy="911412"/>
          </a:xfrm>
        </p:spPr>
        <p:txBody>
          <a:bodyPr/>
          <a:lstStyle/>
          <a:p>
            <a:pPr algn="just"/>
            <a:r>
              <a:rPr lang="hu-HU" b="1" dirty="0"/>
              <a:t>4 0712 14 01 Hulladékfeldolgozó munkatárs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8F478736-19DC-0FF3-0E10-B003DA18D5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350348"/>
              </p:ext>
            </p:extLst>
          </p:nvPr>
        </p:nvGraphicFramePr>
        <p:xfrm>
          <a:off x="1663526" y="2397760"/>
          <a:ext cx="21137619" cy="930147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1154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2607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066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331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8.4.4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aránya a teljes vizsgán belül - pontnál módosították súlyozások értékét.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4226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8.4.5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értékelési szempontjai pontnál az értékelési szempontrendszert egyszerűsítették.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21945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akkor eredményes, ha a vizsgázó a megszerezhető összes pontszám legalább 40%-át elérte mind a két vizsgarészből. Sikertelen vizsgatevékenység esetén azt a vizsgarészt kell megismételni, amelynél a vizsgázó teljesítménye nem érte el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57225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Hulladékgyűjtő és –-szállító részszakma </a:t>
                      </a:r>
                    </a:p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Hulladékválogató és –feldolgozó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noProof="0" dirty="0"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5722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10.7.6</a:t>
                      </a:r>
                    </a:p>
                    <a:p>
                      <a:pPr algn="ctr" fontAlgn="ctr"/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11.7.3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Mindkét részszakmánál a vizsgatevékenység értékelési szempontrendszer egyszerűsítése a változás, hasonlóan a szülőszakma esetében.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43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9730" y="1276349"/>
            <a:ext cx="21527845" cy="741681"/>
          </a:xfrm>
        </p:spPr>
        <p:txBody>
          <a:bodyPr/>
          <a:lstStyle/>
          <a:p>
            <a:pPr algn="just" fontAlgn="ctr" hangingPunct="1"/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0712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Környezetvédelmi technikus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C6980E2E-284B-81B7-D76D-CBF223CB0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447612"/>
              </p:ext>
            </p:extLst>
          </p:nvPr>
        </p:nvGraphicFramePr>
        <p:xfrm>
          <a:off x="1649730" y="2203658"/>
          <a:ext cx="21153120" cy="99127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51682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599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Igazgatás szakmairány</a:t>
                      </a:r>
                    </a:p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Környezetvédelem szakmairány</a:t>
                      </a:r>
                    </a:p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Természetvédelem szakmairány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Hulladékhasznosító, -feldolgozó 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8233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vizsgarészeinek értékelési szempontsorát egyszerűsítették.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akkor eredményes, ha a vizsgázó a megszerezhető összes pontszám legalább 40%-át elérte mindegyik vizsgarészből. Sikertelen vizsgatevékenység esetén azt a vizsgarészt kell megismételni, amelynél a vizsgázó teljesítménye nem érte el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5725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Igazgatás szakmairány</a:t>
                      </a:r>
                    </a:p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Környezetvédelem szakmairány</a:t>
                      </a:r>
                    </a:p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Természetvédelem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8.13.4, 8.13.5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vizsgarészekhez tartozó arányok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604370"/>
                  </a:ext>
                </a:extLst>
              </a:tr>
              <a:tr h="1308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8.13.2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8.22.2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8.31.2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Szövegezési pontosítás: az érintett pontoknál egységesen bekerült a mérési, vizsgálati tevékenységi terület feladatai közé: légszennyezettség mérése (például: ülepedő por mérése, szálló por mérése), és a vizsgálatok megnevezése elé került a „például” szó.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7177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Környezetvédelem szakmairánynál a Műszeres analitikai és biológiai vizsgálat vizsgarész feladatai pontosításra kerültek, számítási feladatrésszel egészült ki az ábrázolási tevékenység.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3550" y="1355538"/>
            <a:ext cx="19910612" cy="1036918"/>
          </a:xfrm>
        </p:spPr>
        <p:txBody>
          <a:bodyPr/>
          <a:lstStyle/>
          <a:p>
            <a:pPr marL="0" algn="just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dirty="0">
                <a:solidFill>
                  <a:srgbClr val="000000"/>
                </a:solidFill>
              </a:rPr>
              <a:t>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1021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03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Vízügyi munkatárs</a:t>
            </a:r>
            <a:endParaRPr lang="hu-HU" b="1" i="0" u="none" strike="noStrike" dirty="0">
              <a:effectLst/>
            </a:endParaRP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CFF325F-B8BC-A158-40B3-3833689875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230747"/>
              </p:ext>
            </p:extLst>
          </p:nvPr>
        </p:nvGraphicFramePr>
        <p:xfrm>
          <a:off x="1733550" y="2392456"/>
          <a:ext cx="20097750" cy="50383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7484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52290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912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9400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szakma tevékenységleírásában a vízkárelhárítási intézkedések leírását pontosították egy mondatrészben.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948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Új FEOR szám: 9231 Portás, terepőr, egyszerű őr.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0171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időtartam: 120 perc (150 percről csökkent).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4381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vizsgatevékenység akkor eredményes, ha a tanuló a megszerezhető összes pontszám legalább 40%-át elérte, mind az .A), mind a B) vizsgarészből. Sikertelen vizsgatevékenység esetén azt a vizsgarészt kell megismételni, amelynél a vizsgázó teljesítménye nem érte el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4398</TotalTime>
  <Words>1167</Words>
  <Application>Microsoft Office PowerPoint</Application>
  <PresentationFormat>Egyéni</PresentationFormat>
  <Paragraphs>188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7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417</cp:revision>
  <dcterms:modified xsi:type="dcterms:W3CDTF">2024-07-01T06:20:21Z</dcterms:modified>
</cp:coreProperties>
</file>