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26"/>
  </p:notesMasterIdLst>
  <p:handoutMasterIdLst>
    <p:handoutMasterId r:id="rId27"/>
  </p:handoutMasterIdLst>
  <p:sldIdLst>
    <p:sldId id="471" r:id="rId2"/>
    <p:sldId id="472" r:id="rId3"/>
    <p:sldId id="467" r:id="rId4"/>
    <p:sldId id="449" r:id="rId5"/>
    <p:sldId id="473" r:id="rId6"/>
    <p:sldId id="453" r:id="rId7"/>
    <p:sldId id="468" r:id="rId8"/>
    <p:sldId id="450" r:id="rId9"/>
    <p:sldId id="454" r:id="rId10"/>
    <p:sldId id="455" r:id="rId11"/>
    <p:sldId id="456" r:id="rId12"/>
    <p:sldId id="457" r:id="rId13"/>
    <p:sldId id="458" r:id="rId14"/>
    <p:sldId id="459" r:id="rId15"/>
    <p:sldId id="460" r:id="rId16"/>
    <p:sldId id="461" r:id="rId17"/>
    <p:sldId id="462" r:id="rId18"/>
    <p:sldId id="463" r:id="rId19"/>
    <p:sldId id="464" r:id="rId20"/>
    <p:sldId id="451" r:id="rId21"/>
    <p:sldId id="452" r:id="rId22"/>
    <p:sldId id="465" r:id="rId23"/>
    <p:sldId id="466" r:id="rId24"/>
    <p:sldId id="480" r:id="rId25"/>
  </p:sldIdLst>
  <p:sldSz cx="24384000" cy="13716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55D"/>
    <a:srgbClr val="12274D"/>
    <a:srgbClr val="DE095C"/>
    <a:srgbClr val="8FF0C7"/>
    <a:srgbClr val="D5E9FA"/>
    <a:srgbClr val="FFD489"/>
    <a:srgbClr val="FFE4B5"/>
    <a:srgbClr val="09DE84"/>
    <a:srgbClr val="929CAD"/>
    <a:srgbClr val="F29D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54" autoAdjust="0"/>
    <p:restoredTop sz="95226" autoAdjust="0"/>
  </p:normalViewPr>
  <p:slideViewPr>
    <p:cSldViewPr snapToGrid="0" snapToObjects="1" showGuides="1">
      <p:cViewPr varScale="1">
        <p:scale>
          <a:sx n="57" d="100"/>
          <a:sy n="57" d="100"/>
        </p:scale>
        <p:origin x="15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019"/>
    </p:cViewPr>
  </p:sorterViewPr>
  <p:notesViewPr>
    <p:cSldViewPr snapToGrid="0" snapToObjects="1">
      <p:cViewPr varScale="1">
        <p:scale>
          <a:sx n="65" d="100"/>
          <a:sy n="65" d="100"/>
        </p:scale>
        <p:origin x="315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E1788-0E22-E340-AED3-DD17FDDCDAFF}" type="datetimeFigureOut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7/1/2024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A41FC-E0FF-CA4E-A66A-D88BDD10A0A1}" type="slidenum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‹#›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9107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3" name="Shape 220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2204" name="Shape 220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 b="0" i="0">
        <a:latin typeface="Metropolis Regular" charset="0"/>
        <a:ea typeface="Metropolis Regular" charset="0"/>
        <a:cs typeface="Metropolis Regular" charset="0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4C823B25-D0EB-48F3-A617-5263C8190526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7185785" y="5740400"/>
            <a:ext cx="10012427" cy="123507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8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7817642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2299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2795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1873D238-9284-E8ED-F6B0-8D87A38420F5}"/>
              </a:ext>
            </a:extLst>
          </p:cNvPr>
          <p:cNvSpPr txBox="1">
            <a:spLocks/>
          </p:cNvSpPr>
          <p:nvPr userDrawn="1"/>
        </p:nvSpPr>
        <p:spPr>
          <a:xfrm>
            <a:off x="3040" y="1786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F4385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5" name="Double Click to edit text">
            <a:extLst>
              <a:ext uri="{FF2B5EF4-FFF2-40B4-BE49-F238E27FC236}">
                <a16:creationId xmlns:a16="http://schemas.microsoft.com/office/drawing/2014/main" id="{D55108AC-0391-DEF4-7B98-5C10DE905887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35433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1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24753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127000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3299435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hu-HU" noProof="0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65397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1B90153-044C-4D2E-9FD1-5314DC017159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8260905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348B1E4-6205-4141-8F77-D44BD86BC3BB}"/>
              </a:ext>
            </a:extLst>
          </p:cNvPr>
          <p:cNvSpPr>
            <a:spLocks noGrp="1"/>
          </p:cNvSpPr>
          <p:nvPr>
            <p:ph type="pic" sz="quarter" idx="146"/>
          </p:nvPr>
        </p:nvSpPr>
        <p:spPr>
          <a:xfrm>
            <a:off x="13109439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3B34889-7EE3-44B2-BFF2-C78E496FEBF4}"/>
              </a:ext>
            </a:extLst>
          </p:cNvPr>
          <p:cNvSpPr>
            <a:spLocks noGrp="1"/>
          </p:cNvSpPr>
          <p:nvPr>
            <p:ph type="pic" sz="quarter" idx="147"/>
          </p:nvPr>
        </p:nvSpPr>
        <p:spPr>
          <a:xfrm>
            <a:off x="13109439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2000" b="0" i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2113CC8-D80F-46A1-B9F2-F94467D5FA78}"/>
              </a:ext>
            </a:extLst>
          </p:cNvPr>
          <p:cNvSpPr>
            <a:spLocks noGrp="1"/>
          </p:cNvSpPr>
          <p:nvPr>
            <p:ph type="pic" sz="quarter" idx="148"/>
          </p:nvPr>
        </p:nvSpPr>
        <p:spPr>
          <a:xfrm>
            <a:off x="17957973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D1A71265-2C40-6F72-E4B5-9239B7DB2152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3" name="Double Click to edit text">
            <a:extLst>
              <a:ext uri="{FF2B5EF4-FFF2-40B4-BE49-F238E27FC236}">
                <a16:creationId xmlns:a16="http://schemas.microsoft.com/office/drawing/2014/main" id="{5FBB843A-B100-70D9-C07A-C674CB460ED5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2"/>
            <a:ext cx="10851203" cy="238419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</a:t>
            </a:r>
            <a:r>
              <a:rPr lang="en-US" dirty="0"/>
              <a:t>attintással szerkesztés</a:t>
            </a:r>
          </a:p>
        </p:txBody>
      </p:sp>
    </p:spTree>
    <p:extLst>
      <p:ext uri="{BB962C8B-B14F-4D97-AF65-F5344CB8AC3E}">
        <p14:creationId xmlns:p14="http://schemas.microsoft.com/office/powerpoint/2010/main" val="2567937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90AD6D7B-F426-E92D-835A-E046F57C1910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</p:spTree>
    <p:extLst>
      <p:ext uri="{BB962C8B-B14F-4D97-AF65-F5344CB8AC3E}">
        <p14:creationId xmlns:p14="http://schemas.microsoft.com/office/powerpoint/2010/main" val="180715543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">
            <a:extLst>
              <a:ext uri="{FF2B5EF4-FFF2-40B4-BE49-F238E27FC236}">
                <a16:creationId xmlns:a16="http://schemas.microsoft.com/office/drawing/2014/main" id="{AED74946-CDC9-5EE4-C635-04B4B3C5711D}"/>
              </a:ext>
            </a:extLst>
          </p:cNvPr>
          <p:cNvSpPr txBox="1">
            <a:spLocks/>
          </p:cNvSpPr>
          <p:nvPr userDrawn="1"/>
        </p:nvSpPr>
        <p:spPr>
          <a:xfrm>
            <a:off x="618644" y="12932423"/>
            <a:ext cx="330219" cy="40851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C1F25"/>
                </a:solidFill>
                <a:effectLst/>
                <a:uFillTx/>
                <a:latin typeface="Roboto Black"/>
                <a:ea typeface="Roboto Black"/>
                <a:cs typeface="Roboto Black"/>
                <a:sym typeface="Roboto Black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b="1" i="0" smtClean="0">
                <a:latin typeface="Franklin Gothic Book" panose="020B0503020102020204" pitchFamily="34" charset="0"/>
                <a:ea typeface="Metropolis Black" charset="0"/>
                <a:cs typeface="Metropolis Black" charset="0"/>
              </a:rPr>
              <a:pPr/>
              <a:t>‹#›</a:t>
            </a:fld>
            <a:r>
              <a:rPr lang="en-US" b="1" i="0" dirty="0">
                <a:latin typeface="Metropolis Black" charset="0"/>
                <a:ea typeface="Metropolis Black" charset="0"/>
                <a:cs typeface="Metropolis Black" charset="0"/>
              </a:rPr>
              <a:t> </a:t>
            </a:r>
          </a:p>
        </p:txBody>
      </p:sp>
      <p:sp>
        <p:nvSpPr>
          <p:cNvPr id="8" name="KOPA STUDIO">
            <a:extLst>
              <a:ext uri="{FF2B5EF4-FFF2-40B4-BE49-F238E27FC236}">
                <a16:creationId xmlns:a16="http://schemas.microsoft.com/office/drawing/2014/main" id="{D66ED9B9-AF3F-6869-6082-F2B95241333E}"/>
              </a:ext>
            </a:extLst>
          </p:cNvPr>
          <p:cNvSpPr txBox="1"/>
          <p:nvPr userDrawn="1"/>
        </p:nvSpPr>
        <p:spPr>
          <a:xfrm>
            <a:off x="1690282" y="569353"/>
            <a:ext cx="6981719" cy="6078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lack"/>
                <a:ea typeface="Roboto Black"/>
                <a:cs typeface="Roboto Black"/>
                <a:sym typeface="Roboto Black"/>
              </a:defRPr>
            </a:pPr>
            <a:r>
              <a:rPr lang="hu-HU" sz="3000" b="1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IKK</a:t>
            </a:r>
            <a:r>
              <a:rPr lang="hu-HU" sz="280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- INNOVATÍV</a:t>
            </a:r>
            <a:r>
              <a:rPr lang="hu-HU" sz="280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KÉPZÉSTÁMOGATÓ KÖZPONT</a:t>
            </a:r>
            <a:endParaRPr sz="2800" dirty="0">
              <a:solidFill>
                <a:srgbClr val="6A6E77"/>
              </a:solidFill>
              <a:latin typeface="Franklin Gothic Book" panose="020B0503020102020204" pitchFamily="34" charset="0"/>
              <a:ea typeface="Metropolis" charset="0"/>
              <a:cs typeface="Metropolis" charset="0"/>
              <a:sym typeface="Roboto Light"/>
            </a:endParaRPr>
          </a:p>
        </p:txBody>
      </p:sp>
      <p:sp>
        <p:nvSpPr>
          <p:cNvPr id="9" name="www.websitename.com">
            <a:extLst>
              <a:ext uri="{FF2B5EF4-FFF2-40B4-BE49-F238E27FC236}">
                <a16:creationId xmlns:a16="http://schemas.microsoft.com/office/drawing/2014/main" id="{0E828266-F6DC-B9F3-3463-4369F4AB0411}"/>
              </a:ext>
            </a:extLst>
          </p:cNvPr>
          <p:cNvSpPr txBox="1"/>
          <p:nvPr userDrawn="1"/>
        </p:nvSpPr>
        <p:spPr>
          <a:xfrm>
            <a:off x="1215046" y="12963649"/>
            <a:ext cx="7031412" cy="344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50000"/>
              </a:lnSpc>
              <a:defRPr sz="2000" b="0">
                <a:solidFill>
                  <a:srgbClr val="6A6E77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pPr algn="r"/>
            <a:r>
              <a:rPr lang="hu-HU" sz="1700" b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A prezentáció</a:t>
            </a:r>
            <a:r>
              <a:rPr lang="hu-HU" sz="1700" b="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tartalma bizalmas információ, harmadik félnek nem adható ki.</a:t>
            </a:r>
            <a:endParaRPr sz="1700" b="0" dirty="0">
              <a:latin typeface="Franklin Gothic Book" panose="020B0503020102020204" pitchFamily="34" charset="0"/>
              <a:ea typeface="Metropolis" charset="0"/>
              <a:cs typeface="Metropolis" charset="0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604A746C-B383-3A9E-36F5-7E17B350642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76" y="439102"/>
            <a:ext cx="933467" cy="933467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A4B47F88-C845-9E04-CFEC-29A6C3E9A95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6156" y="11636319"/>
            <a:ext cx="1317288" cy="167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29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93" r:id="rId2"/>
    <p:sldLayoutId id="2147483894" r:id="rId3"/>
    <p:sldLayoutId id="2147483895" r:id="rId4"/>
    <p:sldLayoutId id="2147483896" r:id="rId5"/>
    <p:sldLayoutId id="2147483708" r:id="rId6"/>
    <p:sldLayoutId id="2147483897" r:id="rId7"/>
  </p:sldLayoutIdLst>
  <p:hf sldNum="0" hdr="0" ftr="0"/>
  <p:txStyles>
    <p:titleStyle>
      <a:lvl1pPr algn="l" defTabSz="1828800" rtl="0" eaLnBrk="1" latinLnBrk="0" hangingPunct="1">
        <a:lnSpc>
          <a:spcPct val="0"/>
        </a:lnSpc>
        <a:spcBef>
          <a:spcPct val="0"/>
        </a:spcBef>
        <a:buNone/>
        <a:defRPr sz="8000" kern="1200">
          <a:solidFill>
            <a:schemeClr val="tx1"/>
          </a:solidFill>
          <a:latin typeface="Franklin Gothic Book" panose="020B0503020102020204" pitchFamily="34" charset="0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5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9144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8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2pPr>
      <a:lvl3pPr marL="18288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0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3pPr>
      <a:lvl4pPr marL="27432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4pPr>
      <a:lvl5pPr marL="36576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E303E85-8C2C-7D01-0AE1-28AD6B12BFBA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D99FE69-B113-D82B-7166-BF8A4730CA0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2277003" y="4066065"/>
            <a:ext cx="19828933" cy="1235072"/>
          </a:xfrm>
        </p:spPr>
        <p:txBody>
          <a:bodyPr/>
          <a:lstStyle/>
          <a:p>
            <a:r>
              <a:rPr lang="hu-HU" dirty="0"/>
              <a:t>Módosítások az</a:t>
            </a:r>
          </a:p>
          <a:p>
            <a:r>
              <a:rPr lang="hu-HU" dirty="0"/>
              <a:t>Építőipar ágazat szakmáinak képzési és kimeneti követelményeiben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24C4558A-6584-E320-3579-0535E2FD72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282" y="9817507"/>
            <a:ext cx="3427435" cy="128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835115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78C6DA5-212B-2CC0-2A52-9A9A40371A2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72988"/>
            <a:ext cx="20443439" cy="853605"/>
          </a:xfrm>
        </p:spPr>
        <p:txBody>
          <a:bodyPr/>
          <a:lstStyle/>
          <a:p>
            <a:r>
              <a:rPr lang="hu-HU" b="1" dirty="0"/>
              <a:t>04 0732 06 03 Burkoló</a:t>
            </a:r>
          </a:p>
          <a:p>
            <a:endParaRPr lang="hu-HU" dirty="0"/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B3E80A6D-6FB9-DFD8-6A4F-8FD53673D8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1205514"/>
              </p:ext>
            </p:extLst>
          </p:nvPr>
        </p:nvGraphicFramePr>
        <p:xfrm>
          <a:off x="1663526" y="2289153"/>
          <a:ext cx="20663074" cy="775065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03525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959549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97220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0138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5.2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Szakirányú oktatás eszközjegyzék bővítése: betoncsiszoló gép fazékkővel, gyémánttárcsával, illetve csiszolólappal.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21151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 8.6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Szakmai vizsga vizsgatevékenységeinek lebonyolításához szükséges tárgyi feltételek bővítése: betoncsiszoló gép fazékkővel, gyémánttárcsával, illetve csiszolólappal.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83920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8.3.2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Interaktív vizsgatevékenység leírásából törlésre került a kérdések (15 és 10) darabszáma.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83920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8.3.4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aránya a teljes szakmai vizsgán belül: 20%-ról 25%-ra nőtt.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958222"/>
                  </a:ext>
                </a:extLst>
              </a:tr>
              <a:tr h="83920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8.4.4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aránya a teljes szakmai vizsgán belül: 80%-ról 75%-ra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8193353"/>
                  </a:ext>
                </a:extLst>
              </a:tr>
              <a:tr h="105834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8.4.3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végrehajtására rendelkezésre álló időtartam: 480 percről 320 percre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9770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8.4.5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Portfólió vizsgarész értékelési szempontjainak súlyozása megváltozott.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97946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3464387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BDE759BD-4ACD-7F17-953B-CBEA4A9DF540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9988" y="1210805"/>
            <a:ext cx="20703834" cy="860920"/>
          </a:xfrm>
        </p:spPr>
        <p:txBody>
          <a:bodyPr/>
          <a:lstStyle/>
          <a:p>
            <a:r>
              <a:rPr lang="hu-HU" b="1" dirty="0"/>
              <a:t>4 0732 06 04 Épületszobrász és műköves</a:t>
            </a:r>
          </a:p>
          <a:p>
            <a:endParaRPr lang="hu-HU" dirty="0"/>
          </a:p>
        </p:txBody>
      </p:sp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8ED90BC9-300A-CC5B-1B25-C844CE5665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2994937"/>
              </p:ext>
            </p:extLst>
          </p:nvPr>
        </p:nvGraphicFramePr>
        <p:xfrm>
          <a:off x="1672794" y="2302865"/>
          <a:ext cx="20558556" cy="849580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79734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878822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112158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00489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8.3.2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leírásának és értékelésének pontosítása.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16094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elkészített vizsgaremeket a portfólió vizsgarészen belül mutatja be a vizsgázó, de a produktum vizsgarészhez tartozik a leírásban és értékelésben.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103206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végrehajtására rendelkezésre álló időtartam: 300 percről 320 percre nőtt.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92755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vizsgarészeinek értékelése változott.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958222"/>
                  </a:ext>
                </a:extLst>
              </a:tr>
              <a:tr h="821929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Sírkő és műkőkészítő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678193353"/>
                  </a:ext>
                </a:extLst>
              </a:tr>
              <a:tr h="122856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10.6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 követelmények táblázata új sorral bővült.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119826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10.7.5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 értékelésénél az egyes szempontok egymáshoz viszonyított súlyozása változott.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97946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13779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0E9F6D5E-93F0-8620-D983-5EE0CA1170C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60288"/>
            <a:ext cx="20443439" cy="948198"/>
          </a:xfrm>
        </p:spPr>
        <p:txBody>
          <a:bodyPr/>
          <a:lstStyle/>
          <a:p>
            <a:pPr algn="just"/>
            <a:r>
              <a:rPr lang="hu-HU" b="1" dirty="0"/>
              <a:t>4 0732 06 05 Festő, mázoló, tapétázó</a:t>
            </a:r>
          </a:p>
          <a:p>
            <a:endParaRPr lang="hu-HU" dirty="0"/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966431F0-3BD3-4F02-1CE0-3AE5CB7811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006839"/>
              </p:ext>
            </p:extLst>
          </p:nvPr>
        </p:nvGraphicFramePr>
        <p:xfrm>
          <a:off x="1663526" y="2208486"/>
          <a:ext cx="21056948" cy="1049116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269914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787034">
                  <a:extLst>
                    <a:ext uri="{9D8B030D-6E8A-4147-A177-3AD203B41FA5}">
                      <a16:colId xmlns:a16="http://schemas.microsoft.com/office/drawing/2014/main" val="1929544412"/>
                    </a:ext>
                  </a:extLst>
                </a:gridCol>
              </a:tblGrid>
              <a:tr h="6886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910909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8.3.4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00000"/>
                        </a:lnSpc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Az interaktív vizsgatevékenység aránya a teljes szakmai vizsgán belül: 35%-</a:t>
                      </a:r>
                      <a:r>
                        <a:rPr kumimoji="0" lang="hu-HU" sz="2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ról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 25%-ra csökkent.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973658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8.4.4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00000"/>
                        </a:lnSpc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projektfeladat vizsgatevékenység aránya a teljes szakmai vizsgán belül: 65%-</a:t>
                      </a:r>
                      <a:r>
                        <a:rPr kumimoji="0" lang="hu-HU" sz="2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ról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 75%-ra nőtt.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80832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 8.4.3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00000"/>
                        </a:lnSpc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projektfeladat vizsgatevékenység végrehajtására rendelkezésre álló időtartam 390 perc maradt.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818118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00000"/>
                        </a:lnSpc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Portfólió leírása kiegészült, az értékelésnél új szempontok alapján történik a súlyozás.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958222"/>
                  </a:ext>
                </a:extLst>
              </a:tr>
              <a:tr h="592768">
                <a:tc gridSpan="2">
                  <a:txBody>
                    <a:bodyPr/>
                    <a:lstStyle/>
                    <a:p>
                      <a:pPr marL="0" marR="0" lvl="0" indent="0" algn="ctr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Szobafestő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8193353"/>
                  </a:ext>
                </a:extLst>
              </a:tr>
              <a:tr h="765096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kumimoji="0" lang="pt-BR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10.1.2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00000"/>
                        </a:lnSpc>
                      </a:pPr>
                      <a:r>
                        <a:rPr kumimoji="0" lang="pt-BR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részszakma órakerete: 480 óra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79643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10.4.2.2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00000"/>
                        </a:lnSpc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Pályaalkalmassági vizsgálat: nem szükséges.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9794608"/>
                  </a:ext>
                </a:extLst>
              </a:tr>
              <a:tr h="1605087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10.7.2.2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Portfólió vizsgarész bemutatása 30 percről 20 percre csökkent, a Szobafestő, díszítő munkák vizsgarész időtartama 210 percről 220 percre nőtt.</a:t>
                      </a:r>
                    </a:p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két vizsgarész egymáshoz viszonyított súlyaránya változott (35%-65% helyett 25%-75%).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2722731"/>
                  </a:ext>
                </a:extLst>
              </a:tr>
              <a:tr h="586644">
                <a:tc gridSpan="2">
                  <a:txBody>
                    <a:bodyPr/>
                    <a:lstStyle/>
                    <a:p>
                      <a:pPr marL="0" marR="0" lvl="0" indent="0" algn="ctr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Változások felmenő rendszerben</a:t>
                      </a:r>
                    </a:p>
                    <a:p>
                      <a:pPr marL="0" marR="0" lvl="0" indent="0" algn="ctr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hu-HU" sz="2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közzétéve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2024.04.09.; alkalmazás kezdete: 2024.09.01.)</a:t>
                      </a: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1701570">
                <a:tc>
                  <a:txBody>
                    <a:bodyPr/>
                    <a:lstStyle/>
                    <a:p>
                      <a:pPr marL="0" marR="0" lvl="0" indent="0" algn="ctr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6.3</a:t>
                      </a:r>
                    </a:p>
                    <a:p>
                      <a:pPr marL="0" marR="0" lvl="0" indent="0" algn="ctr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5.2</a:t>
                      </a:r>
                    </a:p>
                    <a:p>
                      <a:pPr marL="0" marR="0" lvl="0" indent="0" algn="ctr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8.3.2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- a homlokzati hőszigeteléssel kapcsolatos új szakmai tartalmak kerültek be a dokumentumba, </a:t>
                      </a:r>
                    </a:p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- a szakirányú oktatás eszközjegyzék is ennek megfelelően bővül </a:t>
                      </a:r>
                    </a:p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- az interaktív vizsgatevékenység leírásában, értékelésében is megjelenik az új témakör.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31411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4763614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5989CBDB-3492-927D-923E-A5BDBE7FA64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36166" y="1289923"/>
            <a:ext cx="20443439" cy="810396"/>
          </a:xfrm>
        </p:spPr>
        <p:txBody>
          <a:bodyPr/>
          <a:lstStyle/>
          <a:p>
            <a:r>
              <a:rPr lang="hu-HU" b="1" dirty="0"/>
              <a:t>5 0732 06 06 Hídépítő és –fenntartó technikus</a:t>
            </a:r>
          </a:p>
          <a:p>
            <a:pPr algn="ctr"/>
            <a:endParaRPr lang="hu-HU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F4D32575-100D-B4C6-E585-B1EE8620DD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4038181"/>
              </p:ext>
            </p:extLst>
          </p:nvPr>
        </p:nvGraphicFramePr>
        <p:xfrm>
          <a:off x="1736166" y="2289972"/>
          <a:ext cx="20367738" cy="887786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197274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170464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5802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3769871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8.4.3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vizsgatevékenység végrehajtására rendelkezésre álló időtartam: 460 percről 320 percre csökkent az alábbiak szerint: </a:t>
                      </a:r>
                    </a:p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A) vizsgarész:</a:t>
                      </a:r>
                    </a:p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A/1. vizsgarész: 90 perc (előtte 140 perc)</a:t>
                      </a:r>
                    </a:p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A/2. vizsgarész: 30 perc (előtte 50 perc)</a:t>
                      </a:r>
                    </a:p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A/3. vizsgarész: 90 perc (előtte 120 perc)</a:t>
                      </a:r>
                    </a:p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A/4. vizsgarész: 90 perc (előtte 120 perc)</a:t>
                      </a:r>
                    </a:p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B) vizsgarész: 20 perc (előtte 30 perc)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327648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projektfeladat vizsgatevékenység vizsgarészeinek értékelési aránya változott az alábbiak szerint:</a:t>
                      </a:r>
                    </a:p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A/1. vizsgarész: 25% (előtte 15%)</a:t>
                      </a:r>
                    </a:p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A/2. vizsgarész: 15% (előtte 15%)</a:t>
                      </a:r>
                    </a:p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A/3. vizsgarész: 35% (előtte 25%)</a:t>
                      </a:r>
                    </a:p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A/4. vizsgarész: 25% (előtte 15%)</a:t>
                      </a:r>
                    </a:p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B). vizsgarész /Portfólió/ értékelésének százalékos aránya a projektfeladat vizsgatevékenységen belül: 20% (előtte: 30%)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107347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portfólió vizsgarész értékelési szempontjai változtak.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07573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2103986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056C5DD5-3F1B-6811-18A9-F012F279BE7C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90919"/>
            <a:ext cx="20443439" cy="842682"/>
          </a:xfrm>
        </p:spPr>
        <p:txBody>
          <a:bodyPr/>
          <a:lstStyle/>
          <a:p>
            <a:r>
              <a:rPr lang="hu-HU" b="1" dirty="0"/>
              <a:t>4 0732 06 07 Kőfaragó</a:t>
            </a:r>
          </a:p>
          <a:p>
            <a:endParaRPr lang="hu-HU" dirty="0"/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709DC96F-DD5B-B351-F8A4-7B6E3E8F33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5266882"/>
              </p:ext>
            </p:extLst>
          </p:nvPr>
        </p:nvGraphicFramePr>
        <p:xfrm>
          <a:off x="1663526" y="2389059"/>
          <a:ext cx="21056948" cy="962994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93183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263765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82150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9392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 tevékenységleírásának pontosítása, ami nem tartalmi változtatás.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08512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Szakirányú oktatás eszközjegyzékének bővítése: egyéni védőfelszerelések, mérő segédeszközök, pneumatikus segédeszközök, kéziszerszámok.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54815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leírásában konkrét témakörök felsorolása a feladattípusok meghatározásán túl.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54815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értékelése százalékos formában történik, nem pontszámok megadásával.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958222"/>
                  </a:ext>
                </a:extLst>
              </a:tr>
              <a:tr h="54815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aránya a teljes szakmai vizsgán belül: 10%-ról 25%-ra nőtt.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8193353"/>
                  </a:ext>
                </a:extLst>
              </a:tr>
              <a:tr h="54815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aránya a teljes szakmai vizsgán belül: 90%-ról 75%-ra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54815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 végrehajtására rendelkezésre álló időtartam: 390 percről 320 percre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9794608"/>
                  </a:ext>
                </a:extLst>
              </a:tr>
              <a:tr h="54815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értékelése vizsgarészekre, feladatokra bontva, külön-külön lett meghatározva.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2722731"/>
                  </a:ext>
                </a:extLst>
              </a:tr>
              <a:tr h="108512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8.7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vizsgatevékenységek alóli felmentések speciális esetei, módja, és feltételei: EuroSkills vagy WorldSkills versenyen való részvétel.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671636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Változások felmenő rendszerben</a:t>
                      </a:r>
                    </a:p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hu-HU" sz="2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közzétéve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2024.04.09.; alkalmazás kezdete: 2024.09.01.)</a:t>
                      </a: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713141178"/>
                  </a:ext>
                </a:extLst>
              </a:tr>
              <a:tr h="129697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 követelmények bővültek több tanulási egységgel: szakmai nyelvezet ismerete, építészettörténeti ismeretek, geológia és geometriai ismeretek, műszaki ábrázolás, anyagmozgatás technikái, betűvésés, kőfaragó segédanyagok ismerete.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85825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2637646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5243378-1EC8-EDDD-4546-6A9AD3A8C32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11655"/>
            <a:ext cx="20443439" cy="1011260"/>
          </a:xfrm>
        </p:spPr>
        <p:txBody>
          <a:bodyPr/>
          <a:lstStyle/>
          <a:p>
            <a:r>
              <a:rPr lang="hu-HU" b="1" dirty="0"/>
              <a:t>4 0732 06 08 Kőműves</a:t>
            </a:r>
          </a:p>
          <a:p>
            <a:pPr algn="ctr"/>
            <a:endParaRPr lang="hu-HU" dirty="0"/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49950595-64C5-0E18-34A0-2EC17D4DFD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0718128"/>
              </p:ext>
            </p:extLst>
          </p:nvPr>
        </p:nvGraphicFramePr>
        <p:xfrm>
          <a:off x="1663526" y="2322915"/>
          <a:ext cx="21056948" cy="964907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93183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263765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88764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18266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aránya a teljes szakmai vizsgán belül: 20%-ról 25%-ra nőtt.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88226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aránya a teljes szakmai vizsgán belül: 80%-ról 75%-ra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177222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Bekerült a következő mondat: „A három vizsgarészből egybefüggő feladatsor készül, ahol a vizsgatevékenységen elérhető maximális pontszám az alábbiak szerint oszlik meg:” – ezzel egyértelművé téve, hogy az interaktív vizsgatevékenység vizsgarészei nem önálló értékeléssel bíró egységek. (2023.05.02)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69020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Produktum vizsgarésznél az elvégzendő munka kapcsán törlésre került a felület területének meghatározása.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958222"/>
                  </a:ext>
                </a:extLst>
              </a:tr>
              <a:tr h="78495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 végrehajtására rendelkezésre álló időtartam: 440 percről 320 percre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8193353"/>
                  </a:ext>
                </a:extLst>
              </a:tr>
              <a:tr h="173764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Portfólió vizsgarész értékelési szempontjainak és súlyozásának változtatása.</a:t>
                      </a:r>
                    </a:p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A projektfeladat vizsgatevékenység akkor eredményes, ha a vizsgázó a megszerezhető összes pontszám legalább 40%-át elérte.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855739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Falazó kőműves részszakma,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Gépi vakoló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59794608"/>
                  </a:ext>
                </a:extLst>
              </a:tr>
              <a:tr h="855739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10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két részszakma a minden KKK-t érintő változáson (3. dia) túl csak apróbb módosítás(oka)t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85093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2355680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804CD487-F341-E11D-2FF5-EB76C3E1414E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01451" y="1274483"/>
            <a:ext cx="20443439" cy="789492"/>
          </a:xfrm>
        </p:spPr>
        <p:txBody>
          <a:bodyPr/>
          <a:lstStyle/>
          <a:p>
            <a:r>
              <a:rPr lang="hu-HU" b="1" dirty="0"/>
              <a:t>5 0732 06 09 Magasépítő technikus</a:t>
            </a:r>
          </a:p>
          <a:p>
            <a:endParaRPr lang="hu-HU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91032043-C275-3CFB-4F55-9E773A17C9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2216763"/>
              </p:ext>
            </p:extLst>
          </p:nvPr>
        </p:nvGraphicFramePr>
        <p:xfrm>
          <a:off x="1696021" y="2214881"/>
          <a:ext cx="20871355" cy="920495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50936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120419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85596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76690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FEOR foglalkozásokat tartalmazó táblából a munkakörök megnevezése törlésre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76690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 vizsgatevékenység vizsgarészei közül törlésre került az idegen nyelvű szakmai kommunikáció.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342174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 végrehajtására rendelkezésre álló időtartam: 390 percről 320 percre csökkent az alábbiak szerint: </a:t>
                      </a:r>
                    </a:p>
                    <a:p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 A/1. vizsgarész: 105 perc (előtte 120 perc)</a:t>
                      </a:r>
                    </a:p>
                    <a:p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A/2. vizsgarész: 45 perc (előtte 50 perc)</a:t>
                      </a:r>
                    </a:p>
                    <a:p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A/3. vizsgarész: 60 perc (előtte 60 perc)</a:t>
                      </a:r>
                    </a:p>
                    <a:p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A/4. vizsgarész: 90 perc (előtte 120 perc)</a:t>
                      </a:r>
                    </a:p>
                    <a:p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B) vizsgarész: 20 perc (előtte 30 perc)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339344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A). vizsgarész /Produktum/ értékelésének százalékos aránya a projektfeladat vizsgatevékenységen belül: 80%, melyen belül az egyes vizsgarészek aránya:</a:t>
                      </a:r>
                    </a:p>
                    <a:p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A/1. vizsgarész: 30% (előtte 20%)</a:t>
                      </a:r>
                    </a:p>
                    <a:p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A/2. vizsgarész: 15% (előtte 10%)</a:t>
                      </a:r>
                    </a:p>
                    <a:p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A/3. vizsgarész: 25% (előtte 15%)</a:t>
                      </a:r>
                    </a:p>
                    <a:p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A/4. vizsgarész: 30% (előtte 20%)</a:t>
                      </a:r>
                    </a:p>
                    <a:p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B) vizsgarész: 20% (előtte 30%)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9582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4382097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13F21B3F-B1E6-4BEE-7116-B54BC06B23A3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0812" y="1161229"/>
            <a:ext cx="20443439" cy="911412"/>
          </a:xfrm>
        </p:spPr>
        <p:txBody>
          <a:bodyPr/>
          <a:lstStyle/>
          <a:p>
            <a:r>
              <a:rPr lang="hu-HU" b="1" dirty="0"/>
              <a:t>5 0732 06 10 Mélyépítő technikus</a:t>
            </a:r>
          </a:p>
          <a:p>
            <a:pPr algn="ctr"/>
            <a:endParaRPr lang="hu-HU" dirty="0"/>
          </a:p>
        </p:txBody>
      </p:sp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C42C3D43-4131-FAA0-2CFA-21389ECCC7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7721023"/>
              </p:ext>
            </p:extLst>
          </p:nvPr>
        </p:nvGraphicFramePr>
        <p:xfrm>
          <a:off x="1660812" y="2235200"/>
          <a:ext cx="20874068" cy="904269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51554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122514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91603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82072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FEOR foglalkozásokat tartalmazó táblából a munkakörök megnevezése törlésre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82072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 vizsgatevékenység vizsgarészei közül törlésre került az idegen nyelvű szakmai kommunikáció.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319103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 végrehajtására rendelkezésre álló időtartam: 390 percről 320 percre csökkent az alábbiak szerint: </a:t>
                      </a:r>
                    </a:p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A/1. vizsgarész: 105 perc (előtte 120 perc)</a:t>
                      </a:r>
                    </a:p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A/2. vizsgarész: 45 perc (előtte 50 perc)</a:t>
                      </a:r>
                    </a:p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A/3. vizsgarész: 60 perc (előtte 60 perc)</a:t>
                      </a:r>
                    </a:p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A/4. vizsgarész: 90 perc (előtte 120 perc)</a:t>
                      </a:r>
                    </a:p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B) vizsgarész: 20 perc (előtte 30 perc)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329417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A). vizsgarész /Produktum/ értékelésének százalékos aránya a projektfeladat vizsgatevékenységen belül: 80%, melyen belül az egyes vizsgarészek aránya:</a:t>
                      </a:r>
                    </a:p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A/1. vizsgarész: 30% (előtte 15%)</a:t>
                      </a:r>
                    </a:p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A/2. vizsgarész: 15% (előtte 15%)</a:t>
                      </a:r>
                    </a:p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A/3. vizsgarész: 25% (előtte 15%)</a:t>
                      </a:r>
                    </a:p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A/4. vizsgarész: 30% (előtte 20%)</a:t>
                      </a:r>
                    </a:p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B) vizsgarész: 20% (előtte 30%)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9582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2450423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1D09D1BC-05CF-E2F0-59A0-62FD6045AB4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55956"/>
            <a:ext cx="20443439" cy="789492"/>
          </a:xfrm>
        </p:spPr>
        <p:txBody>
          <a:bodyPr/>
          <a:lstStyle/>
          <a:p>
            <a:r>
              <a:rPr lang="hu-HU" b="1" dirty="0"/>
              <a:t>4 0732 06 11 Szárazépítő</a:t>
            </a:r>
          </a:p>
          <a:p>
            <a:endParaRPr lang="hu-HU" dirty="0"/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E82C6765-72AE-F2DF-CA04-77DA488688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4923474"/>
              </p:ext>
            </p:extLst>
          </p:nvPr>
        </p:nvGraphicFramePr>
        <p:xfrm>
          <a:off x="1663525" y="2187688"/>
          <a:ext cx="20647835" cy="786593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00057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947778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94159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73007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1.10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Egybefüggő szakmai gyakorlat időtartama: Kizárólag szakmai vizsgára történő felkészítésben: 160 óra, azzal a kikötéssel, hogy a kizárólag szakmai vizsgára történő felkészítésben részt vevők esetében a képzés megkezdésekor hatályos előírások szerinti egybefüggő szakmai gyakorlat időtartamának teljesítése az elvárt.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15740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aránya a teljes szakmai vizsgán belül: 20%-ról 25%-ra nőtt.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93986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aránya a teljes szakmai vizsgán belül: 80%-ról 75%-ra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110279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Portfólió vizsgarész értékelési szempontjainak súlyozása változott.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958222"/>
                  </a:ext>
                </a:extLst>
              </a:tr>
              <a:tr h="781121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Gipszkartonszerelő </a:t>
                      </a: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678193353"/>
                  </a:ext>
                </a:extLst>
              </a:tr>
              <a:tr h="121307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10.7.2.3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 végrehajtására rendelkezésre álló időtartam: 300 percről 240 percre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8046053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B2DED957-199F-A82B-61CB-040897780FF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21772" y="1326673"/>
            <a:ext cx="20443439" cy="786607"/>
          </a:xfrm>
        </p:spPr>
        <p:txBody>
          <a:bodyPr/>
          <a:lstStyle/>
          <a:p>
            <a:r>
              <a:rPr lang="hu-HU" b="1" dirty="0"/>
              <a:t>4 0732 06 12 Szerkezetépítő és -szerelő</a:t>
            </a:r>
          </a:p>
          <a:p>
            <a:endParaRPr lang="hu-HU" dirty="0"/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B418BD3F-2898-12CF-C411-C7A1D4F76D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0567243"/>
              </p:ext>
            </p:extLst>
          </p:nvPr>
        </p:nvGraphicFramePr>
        <p:xfrm>
          <a:off x="1721772" y="2280166"/>
          <a:ext cx="20792788" cy="987119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33052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059736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6988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98275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Az interaktív vizsgatevékenység aránya a teljes szakmai vizsgán belül: 15%-ról 25%-ra nőtt.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98586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projektfeladat vizsgatevékenység aránya a teljes szakmai vizsgán belül: 85%-ról 75%-ra csökkent.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94710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Az interaktív vizsgatevékenység értékelését százalékos formában határozták meg.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91260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projektfeladat vizsgatevékenység végrehajtására rendelkezésre álló időtartam:  275 percről 320 percre nőtt.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958222"/>
                  </a:ext>
                </a:extLst>
              </a:tr>
              <a:tr h="113921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portfólió értékelési szempontsora és értékelése változott.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8193353"/>
                  </a:ext>
                </a:extLst>
              </a:tr>
              <a:tr h="127679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projektfeladat vizsgatevékenység vizsgarészeinek egymáshoz viszonyított aránya megváltozott:</a:t>
                      </a:r>
                    </a:p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A) vizsgarész: Portfólió: 20% (előtte 10%) (2023.09.07.).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125790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Produktum vizsgarész egyik értékelési szempont súlyozásának javítása is megtörtént:</a:t>
                      </a:r>
                    </a:p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- Az összeállított szerkezet méret- és alakhelyessége, szakszerűsége: 30% (előtte 40%) (2023.09.07.).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9794608"/>
                  </a:ext>
                </a:extLst>
              </a:tr>
              <a:tr h="761167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Betonacél-szerelő részszakma</a:t>
                      </a:r>
                      <a:endParaRPr lang="hu-HU" sz="2700" b="0" i="0" dirty="0">
                        <a:solidFill>
                          <a:schemeClr val="bg1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292722731"/>
                  </a:ext>
                </a:extLst>
              </a:tr>
              <a:tr h="83790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részszakma a minden KKK-t érintő változáson (3. dia) túl csak apróbb módosítás(oka)t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606697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zöveg helye 7">
            <a:extLst>
              <a:ext uri="{FF2B5EF4-FFF2-40B4-BE49-F238E27FC236}">
                <a16:creationId xmlns:a16="http://schemas.microsoft.com/office/drawing/2014/main" id="{C8170613-D7A2-6307-8386-2ADDFE72D4D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526988"/>
            <a:ext cx="19868006" cy="1181707"/>
          </a:xfrm>
        </p:spPr>
        <p:txBody>
          <a:bodyPr/>
          <a:lstStyle/>
          <a:p>
            <a:r>
              <a:rPr lang="hu-HU" b="1" dirty="0"/>
              <a:t>Bevezethetőség - alkalmazás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98940AEB-3DF4-1B97-E13F-2A46419DF4FF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663526" y="2708695"/>
            <a:ext cx="20405166" cy="9480318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hu-HU" sz="3100" dirty="0"/>
              <a:t>Szakképzésről szóló 2019. évi LXXX. törvény 11.§ (4) </a:t>
            </a:r>
          </a:p>
          <a:p>
            <a:pPr algn="just">
              <a:lnSpc>
                <a:spcPct val="100000"/>
              </a:lnSpc>
            </a:pPr>
            <a:r>
              <a:rPr lang="hu-HU" sz="3100" dirty="0"/>
              <a:t>„A képzési és kimeneti követelményeket érintő változást – a nem érdemi jellegű vagy a tanulóra kedvezőbb változás kivételével – kizárólag a változással érintett legalacsonyabb iskolai évfolyamtól kezdve felmenő rendszerben a tanév első napjával lehet bevezetni, és azt a bevezetést megelőző első tanév kezdő napjáig kell közzétenni. A képzési és kimeneti követelmények módosítása a módosítást megelőzően közzétett képzési és kimeneti követelmények szerint indított szakmai oktatást nem érinti.”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Az ágazathoz tartozó szakmák képzési és kimeneti követelményei 2023.11.21-én, közzétételük napján hatályba léptek, alkalmazásuk ettől a naptól kötelező. 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A Festő, mázoló tapétázó, a Kőfaragó és a Tetőfedő szakmák esetében a felmenő rendszerben bevezetésre kerülő változtatásokat a KKK-k 2024.04.09-én közzétett verziója tartalmazza, és a 2024/2025-ös tanév első napjától alkalmazandó.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2613158402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5B764EED-157A-49AB-3B2C-1FC8036AFD7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7" y="1211430"/>
            <a:ext cx="20443439" cy="687892"/>
          </a:xfrm>
        </p:spPr>
        <p:txBody>
          <a:bodyPr/>
          <a:lstStyle/>
          <a:p>
            <a:r>
              <a:rPr lang="hu-HU" b="1" dirty="0"/>
              <a:t>4 0732 06 13 Szigetelő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A312E876-2D06-038B-BBB7-20C37C6FB1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3239710"/>
              </p:ext>
            </p:extLst>
          </p:nvPr>
        </p:nvGraphicFramePr>
        <p:xfrm>
          <a:off x="1660814" y="2295098"/>
          <a:ext cx="20975666" cy="885670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74681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200985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10373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73503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1.10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Egybefüggő szakmai gyakorlat időtartama: Kizárólag szakmai vizsgára történő felkészítésben: 160 óra, azzal a kikötéssel, hogy a kizárólag szakmai vizsgára történő felkészítésben részt vevők esetében a képzés megkezdésekor hatályos előírások szerinti egybefüggő szakmai gyakorlat időtartamának teljesítése az elvárt.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80496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FEOR foglalkozásokat tartalmazó táblából a munkakörök megnevezése törlésre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82298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aránya a teljes szakmai vizsgán belül: 20%-ról 25%-ra nőtt.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82298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aránya a teljes szakmai vizsgán belül: 80%-ról 75%-ra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958222"/>
                  </a:ext>
                </a:extLst>
              </a:tr>
              <a:tr h="82298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értékelése a leírásban szereplő témakörök súlyozásával történik.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8193353"/>
                  </a:ext>
                </a:extLst>
              </a:tr>
              <a:tr h="82298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portfólió értékelése a szempontok súlyozásával történik.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993683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Vízszigetelő részszakma,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Hő- és hangszigetelő </a:t>
                      </a: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részszakmák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59794608"/>
                  </a:ext>
                </a:extLst>
              </a:tr>
              <a:tr h="9936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két részszakma a minden KKK-t érintő változáson (3. dia) túl csak apróbb módosítás(oka)t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27227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6154071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01731812-F6AA-2C4D-660E-FE7B615ED54B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81132" y="1283148"/>
            <a:ext cx="19009086" cy="900902"/>
          </a:xfrm>
        </p:spPr>
        <p:txBody>
          <a:bodyPr/>
          <a:lstStyle/>
          <a:p>
            <a:r>
              <a:rPr lang="hu-HU" b="1" dirty="0"/>
              <a:t>4 0732 06 14 Tetőfedő</a:t>
            </a:r>
          </a:p>
          <a:p>
            <a:endParaRPr lang="hu-HU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A361B7B3-8F72-7D7A-9A41-0405C46037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6543281"/>
              </p:ext>
            </p:extLst>
          </p:nvPr>
        </p:nvGraphicFramePr>
        <p:xfrm>
          <a:off x="1681132" y="2366930"/>
          <a:ext cx="20548948" cy="805853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77547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871401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133804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84938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aránya a teljes szakmai vizsgán belül: 15%-ról 25%-ra nőtt.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6908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aránya a teljes szakmai vizsgán belül: 85%-ról 75%-ra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69964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értékelése a leírásban szereplő témakörök súlyozásával történik.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69964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 végrehajtására rendelkezésre álló időtartam: 275 percről 320 percre nőtt.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958222"/>
                  </a:ext>
                </a:extLst>
              </a:tr>
              <a:tr h="693680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Változások felmenő rendszerben</a:t>
                      </a:r>
                    </a:p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hu-HU" sz="2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közzétéve</a:t>
                      </a: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2024.04.09.; alkalmazás kezdete: 2024.09.01.)</a:t>
                      </a: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678193353"/>
                  </a:ext>
                </a:extLst>
              </a:tr>
              <a:tr h="101996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 tevékenységleírásába bekerült: „A héjazat áttöréseibe beépít különböző szerkezeti elemeket.” mondat.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103632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Szakirányú oktatás szakmai követelményei közt új tartalom: „a héjazat áttöréseibe különböző szerkezeti elemeket és a technológiai folyamatok alapján szükséges szigetelőanyagokat épít a fedésbe”.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9794608"/>
                  </a:ext>
                </a:extLst>
              </a:tr>
              <a:tr h="8940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Produktum vizsgarészben új tartalom az, hogy az előre elkészített mintatető „tartalmazhat tető áttörést is”.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27227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9795272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F545BFA-D26F-2676-0032-E3EBC8B7D76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01452" y="1231752"/>
            <a:ext cx="20329371" cy="687892"/>
          </a:xfrm>
        </p:spPr>
        <p:txBody>
          <a:bodyPr/>
          <a:lstStyle/>
          <a:p>
            <a:r>
              <a:rPr lang="hu-HU" b="1" dirty="0"/>
              <a:t>4 0732 06 15 Útépítő és útfenntartó</a:t>
            </a:r>
          </a:p>
          <a:p>
            <a:endParaRPr lang="hu-HU" dirty="0"/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760FB080-96A1-9976-ED44-3E03B9E87C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434137"/>
              </p:ext>
            </p:extLst>
          </p:nvPr>
        </p:nvGraphicFramePr>
        <p:xfrm>
          <a:off x="1701452" y="2320869"/>
          <a:ext cx="20691188" cy="453713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09925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981263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aránya a teljes szakmai vizsgán belül: 15%-ról 25%-ra nőtt.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aránya a teljes szakmai vizsgán belül: 85%-ról 75%-ra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64900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értékelése a leírásban szereplő témakörök súlyozásával történik.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65024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 végrehajtására rendelkezésre álló időtartam: 480 percről 320 percre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958222"/>
                  </a:ext>
                </a:extLst>
              </a:tr>
              <a:tr h="670560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Útfenntartó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678193353"/>
                  </a:ext>
                </a:extLst>
              </a:tr>
              <a:tr h="57366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10.7.2.2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vizsgarészeinek egymáshoz viszonyított értékelési súlyaránya és időtartama változott.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6391774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77F6688-C53A-821B-1A8C-3EFC7C12FD0E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01452" y="1344109"/>
            <a:ext cx="20443439" cy="748852"/>
          </a:xfrm>
        </p:spPr>
        <p:txBody>
          <a:bodyPr/>
          <a:lstStyle/>
          <a:p>
            <a:r>
              <a:rPr lang="hu-HU" b="1" dirty="0"/>
              <a:t>5 0732 06 16 Útépítő, vasútépítő és –fenntartó technikus</a:t>
            </a:r>
          </a:p>
          <a:p>
            <a:endParaRPr lang="hu-HU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6084FFA9-4D82-7503-A8F9-6E4D0209A5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1020075"/>
              </p:ext>
            </p:extLst>
          </p:nvPr>
        </p:nvGraphicFramePr>
        <p:xfrm>
          <a:off x="1663526" y="2477978"/>
          <a:ext cx="20769754" cy="438002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27809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041945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106798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88225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aránya a teljes szakmai vizsgán belül: 30%-ról 25%-ra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86062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aránya a teljes szakmai vizsgán belül: 70%-ról 75%-ra nőtt.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8305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vizsgarészeinek egymáshoz viszonyított értékelési súlyaránya és időtartama változott.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73863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 végrehajtására rendelkezésre álló időtartam: 360 percről 320 percre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9582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4997999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88AB192-8F00-0B16-ECD7-957280E86796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 dirty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 dirty="0"/>
          </a:p>
        </p:txBody>
      </p:sp>
      <p:sp>
        <p:nvSpPr>
          <p:cNvPr id="8" name="Szöveg helye 7">
            <a:extLst>
              <a:ext uri="{FF2B5EF4-FFF2-40B4-BE49-F238E27FC236}">
                <a16:creationId xmlns:a16="http://schemas.microsoft.com/office/drawing/2014/main" id="{507DFDC7-488A-9312-BA3D-B67E81EBB37D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7185785" y="4802556"/>
            <a:ext cx="10012427" cy="1235072"/>
          </a:xfrm>
        </p:spPr>
        <p:txBody>
          <a:bodyPr/>
          <a:lstStyle/>
          <a:p>
            <a:r>
              <a:rPr lang="hu-HU" dirty="0"/>
              <a:t>Köszönöm a figyelmet!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6393D889-2488-CFFF-C449-7745C62F0A71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4255883" y="8611114"/>
            <a:ext cx="15871173" cy="2278081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 Nonprofit Zrt. </a:t>
            </a:r>
            <a:b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</a:b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ikk.hu | iroda@ikk.hu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63760755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28A43212-B07A-F836-C356-627054E239C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0924" y="1241101"/>
            <a:ext cx="21985857" cy="690114"/>
          </a:xfrm>
        </p:spPr>
        <p:txBody>
          <a:bodyPr/>
          <a:lstStyle/>
          <a:p>
            <a:r>
              <a:rPr lang="hu-HU" b="1"/>
              <a:t>Minden KKK-t érintő változás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CE44864-840C-B48E-347A-189A2A8CC9F6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710924" y="2454755"/>
            <a:ext cx="21521609" cy="10403458"/>
          </a:xfrm>
        </p:spPr>
        <p:txBody>
          <a:bodyPr/>
          <a:lstStyle/>
          <a:p>
            <a:pPr marL="457200" indent="-457200" algn="just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3100" dirty="0"/>
              <a:t>alapadatok (1.9) közé bekerült a szakmai oktatás foglalkozásainak száma: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5 éves technikumi oktatásban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6 éves technikumi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szakképző iskolai oktatásban legalább 2100 óra 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4 éves szakképző iskolai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2 éves kizárólag szakmai vizsgára történő felkészítésben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kizárólag szakmai vizsgára történő felkészítésben legalább 3200 óra megtartott foglalkozás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</a:pPr>
            <a:endParaRPr lang="hu-HU" sz="3100" dirty="0"/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szakmai követelmények (6.2, 6.3) a fenntarthatóságra, „zöldítésre” vonatkozó tartalmakkal bővültek, továbbá a munka-, baleset-, tűzvédelmi előírások is bekerültek, amennyiben nem tartalmazta a KKK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ágazati alapvizsga eredményének beszámítása (8.8) ágazaton belül azonos lett, 10-20% közötti mértékkel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portfólió a vizsgára bocsátás feltétele lett (8.2.1)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interaktív vizsgatevékenység során „az interaktív vizsgarendszer által előre megadott válaszlehetőségek közül kell kiválasztani a megfelelő válasz(oka)t”, így az ehhez nem illeszkedő feladattípusok törlésre kerültek (8.3.2)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az interaktív vizsgatevékenység értékelésében (8.3.5) egyértelművé lett téve, hogy a több vizsgarészből/tanulási egységből/témakörből egybefüggő feladatsor készül, értékelésük nem külön történik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nem programozható számológép használható, amennyiben számítást igénylő feladatot tartalmaz a szakmai vizsga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>
                <a:latin typeface="Franklin Gothic Book"/>
              </a:rPr>
              <a:t>részszakma esetén a FEOR foglalkozás megnevezésén (10.3) túl legalább egy munkakör megnevezése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(A zárójelben jelzett pontok a több szakmairánnyal, részszakmával rendelkező szakmák esetében csak az első szakmairányra, részszakmára vonatkoznak.)</a:t>
            </a:r>
          </a:p>
          <a:p>
            <a:pPr algn="just"/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405309638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84519" y="1326767"/>
            <a:ext cx="20443439" cy="623546"/>
          </a:xfrm>
        </p:spPr>
        <p:txBody>
          <a:bodyPr/>
          <a:lstStyle/>
          <a:p>
            <a:r>
              <a:rPr lang="hu-HU" b="1" dirty="0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3781183"/>
              </p:ext>
            </p:extLst>
          </p:nvPr>
        </p:nvGraphicFramePr>
        <p:xfrm>
          <a:off x="1714326" y="2517586"/>
          <a:ext cx="20955347" cy="9247694"/>
        </p:xfrm>
        <a:graphic>
          <a:graphicData uri="http://schemas.openxmlformats.org/drawingml/2006/table">
            <a:tbl>
              <a:tblPr/>
              <a:tblGrid>
                <a:gridCol w="1574800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624667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2122377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2540708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2100970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3476552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2435480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4079793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69995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101762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6762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Építőipar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Ács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Zsaluzó, állványozó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2026787"/>
                  </a:ext>
                </a:extLst>
              </a:tr>
              <a:tr h="66662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Építőipar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Bádogos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3848697"/>
                  </a:ext>
                </a:extLst>
              </a:tr>
              <a:tr h="75577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Építőipar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Burkoló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6953382"/>
                  </a:ext>
                </a:extLst>
              </a:tr>
              <a:tr h="64611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Építőipar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Épületszobrász és műköves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Sírkő és műkőkészítő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4064605"/>
                  </a:ext>
                </a:extLst>
              </a:tr>
              <a:tr h="80264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Építőipar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Festő, mázoló, tapétázó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Szobafestő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1192305"/>
                  </a:ext>
                </a:extLst>
              </a:tr>
              <a:tr h="64611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Építőipar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Hídépítő és -fenntartó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4697779"/>
                  </a:ext>
                </a:extLst>
              </a:tr>
              <a:tr h="8432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Építőipar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Kőfaragó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170384"/>
                  </a:ext>
                </a:extLst>
              </a:tr>
              <a:tr h="64611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Építőipar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Kőműves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Falazó kőműves,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Gépi vakoló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428969"/>
                  </a:ext>
                </a:extLst>
              </a:tr>
              <a:tr h="68072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Építőipar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Magasépítő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04128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40681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20426" y="1347087"/>
            <a:ext cx="20443439" cy="623546"/>
          </a:xfrm>
        </p:spPr>
        <p:txBody>
          <a:bodyPr/>
          <a:lstStyle/>
          <a:p>
            <a:r>
              <a:rPr lang="hu-HU" b="1" dirty="0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0699485"/>
              </p:ext>
            </p:extLst>
          </p:nvPr>
        </p:nvGraphicFramePr>
        <p:xfrm>
          <a:off x="1714326" y="2482426"/>
          <a:ext cx="20955347" cy="7809654"/>
        </p:xfrm>
        <a:graphic>
          <a:graphicData uri="http://schemas.openxmlformats.org/drawingml/2006/table">
            <a:tbl>
              <a:tblPr/>
              <a:tblGrid>
                <a:gridCol w="1574800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624667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2122377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2540708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2100970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3842312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2336800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3812713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69995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101762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67080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Építőipar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Mélyépítő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678568"/>
                  </a:ext>
                </a:extLst>
              </a:tr>
              <a:tr h="78256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Építőipar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Szárazépítő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Gipszkartonszerelő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5158677"/>
                  </a:ext>
                </a:extLst>
              </a:tr>
              <a:tr h="80239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Építőipar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Szerkezetépítő és -szerelő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Betonacél-szerelő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6591203"/>
                  </a:ext>
                </a:extLst>
              </a:tr>
              <a:tr h="64611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Építőipar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Szigetelő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Vízszigetelő,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Hő- és hangszigetelő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7978918"/>
                  </a:ext>
                </a:extLst>
              </a:tr>
              <a:tr h="73181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Építőipar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Tetőfedő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4898407"/>
                  </a:ext>
                </a:extLst>
              </a:tr>
              <a:tr h="82266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Építőipar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Útépítő és útfenntartó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Útfenntartó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9566092"/>
                  </a:ext>
                </a:extLst>
              </a:tr>
              <a:tr h="64611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Építőipar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Útépítő, vasútépítő és -fenntartó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03013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0080881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 helye 2">
            <a:extLst>
              <a:ext uri="{FF2B5EF4-FFF2-40B4-BE49-F238E27FC236}">
                <a16:creationId xmlns:a16="http://schemas.microsoft.com/office/drawing/2014/main" id="{DC60879B-F731-EF88-B1C8-FBBC217D4F83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663526" y="3448051"/>
            <a:ext cx="20443439" cy="8475008"/>
          </a:xfrm>
        </p:spPr>
        <p:txBody>
          <a:bodyPr/>
          <a:lstStyle/>
          <a:p>
            <a:endParaRPr lang="hu-HU" dirty="0"/>
          </a:p>
          <a:p>
            <a:endParaRPr lang="hu-HU" dirty="0"/>
          </a:p>
        </p:txBody>
      </p:sp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5F932EA4-E093-32EF-68B5-BB6EAE5E6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9787652"/>
              </p:ext>
            </p:extLst>
          </p:nvPr>
        </p:nvGraphicFramePr>
        <p:xfrm>
          <a:off x="1663526" y="2563552"/>
          <a:ext cx="21480939" cy="1003754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346874">
                  <a:extLst>
                    <a:ext uri="{9D8B030D-6E8A-4147-A177-3AD203B41FA5}">
                      <a16:colId xmlns:a16="http://schemas.microsoft.com/office/drawing/2014/main" val="3929740004"/>
                    </a:ext>
                  </a:extLst>
                </a:gridCol>
                <a:gridCol w="3738880">
                  <a:extLst>
                    <a:ext uri="{9D8B030D-6E8A-4147-A177-3AD203B41FA5}">
                      <a16:colId xmlns:a16="http://schemas.microsoft.com/office/drawing/2014/main" val="3672973259"/>
                    </a:ext>
                  </a:extLst>
                </a:gridCol>
                <a:gridCol w="3312160">
                  <a:extLst>
                    <a:ext uri="{9D8B030D-6E8A-4147-A177-3AD203B41FA5}">
                      <a16:colId xmlns:a16="http://schemas.microsoft.com/office/drawing/2014/main" val="1298715625"/>
                    </a:ext>
                  </a:extLst>
                </a:gridCol>
                <a:gridCol w="4165600">
                  <a:extLst>
                    <a:ext uri="{9D8B030D-6E8A-4147-A177-3AD203B41FA5}">
                      <a16:colId xmlns:a16="http://schemas.microsoft.com/office/drawing/2014/main" val="2137163192"/>
                    </a:ext>
                  </a:extLst>
                </a:gridCol>
                <a:gridCol w="4917425">
                  <a:extLst>
                    <a:ext uri="{9D8B030D-6E8A-4147-A177-3AD203B41FA5}">
                      <a16:colId xmlns:a16="http://schemas.microsoft.com/office/drawing/2014/main" val="2648692765"/>
                    </a:ext>
                  </a:extLst>
                </a:gridCol>
              </a:tblGrid>
              <a:tr h="64700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Szakma 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A KKK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80037872"/>
                  </a:ext>
                </a:extLst>
              </a:tr>
              <a:tr h="407910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1.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2.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3.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4.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51729"/>
                  </a:ext>
                </a:extLst>
              </a:tr>
              <a:tr h="42260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Ács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 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7021040"/>
                  </a:ext>
                </a:extLst>
              </a:tr>
              <a:tr h="42260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Bádogos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0451452"/>
                  </a:ext>
                </a:extLst>
              </a:tr>
              <a:tr h="42260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Burkoló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8255955"/>
                  </a:ext>
                </a:extLst>
              </a:tr>
              <a:tr h="42260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Épületszobrász és műköves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2021.03.25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4885003"/>
                  </a:ext>
                </a:extLst>
              </a:tr>
              <a:tr h="9336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Festő, mázoló, tapétázó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2024.09.01.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(Közzétéve: 2024.04.09.)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5347277"/>
                  </a:ext>
                </a:extLst>
              </a:tr>
              <a:tr h="64415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Hídépítő és -fenntartó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39736"/>
                  </a:ext>
                </a:extLst>
              </a:tr>
              <a:tr h="86433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Kőfaragó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2024.09.01.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(Közzétéve: 2024.04.09.)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0725320"/>
                  </a:ext>
                </a:extLst>
              </a:tr>
              <a:tr h="42260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Kőműves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2023.05.02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0348240"/>
                  </a:ext>
                </a:extLst>
              </a:tr>
              <a:tr h="42260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Magasépítő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7727437"/>
                  </a:ext>
                </a:extLst>
              </a:tr>
              <a:tr h="42260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Mélyépítő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4775635"/>
                  </a:ext>
                </a:extLst>
              </a:tr>
              <a:tr h="42260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Szárazépítő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9446766"/>
                  </a:ext>
                </a:extLst>
              </a:tr>
              <a:tr h="42260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Szerkezetépítő és -szerelő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2023.09.07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4976703"/>
                  </a:ext>
                </a:extLst>
              </a:tr>
              <a:tr h="42260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Szigetelő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9938686"/>
                  </a:ext>
                </a:extLst>
              </a:tr>
              <a:tr h="88464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Tetőfedő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2024.09.01.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(Közzétéve: 2024.04.09.)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1176464"/>
                  </a:ext>
                </a:extLst>
              </a:tr>
              <a:tr h="5892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Útépítő és útfenntartó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 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403802"/>
                  </a:ext>
                </a:extLst>
              </a:tr>
              <a:tr h="74262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Útépítő, vasútépítő és -fenntartó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3946476"/>
                  </a:ext>
                </a:extLst>
              </a:tr>
            </a:tbl>
          </a:graphicData>
        </a:graphic>
      </p:graphicFrame>
      <p:sp>
        <p:nvSpPr>
          <p:cNvPr id="7" name="Szöveg helye 1">
            <a:extLst>
              <a:ext uri="{FF2B5EF4-FFF2-40B4-BE49-F238E27FC236}">
                <a16:creationId xmlns:a16="http://schemas.microsoft.com/office/drawing/2014/main" id="{64C8263B-91D7-B594-5CF4-3A25A4056F3C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059670"/>
            <a:ext cx="20443439" cy="1726711"/>
          </a:xfrm>
        </p:spPr>
        <p:txBody>
          <a:bodyPr/>
          <a:lstStyle/>
          <a:p>
            <a:r>
              <a:rPr lang="hu-HU" b="1" dirty="0"/>
              <a:t>Képzési és kimeneti követelmények hatályba lépése</a:t>
            </a:r>
          </a:p>
          <a:p>
            <a:r>
              <a:rPr lang="hu-HU" sz="4000" dirty="0"/>
              <a:t>A változáskövetés alapja a </a:t>
            </a:r>
            <a:r>
              <a:rPr lang="hu-HU" sz="4000" dirty="0">
                <a:solidFill>
                  <a:srgbClr val="FF0000"/>
                </a:solidFill>
              </a:rPr>
              <a:t>2022.09.12-én </a:t>
            </a:r>
            <a:r>
              <a:rPr lang="hu-HU" sz="4000" dirty="0"/>
              <a:t>hatályba lépett KKK</a:t>
            </a:r>
          </a:p>
        </p:txBody>
      </p:sp>
    </p:spTree>
    <p:extLst>
      <p:ext uri="{BB962C8B-B14F-4D97-AF65-F5344CB8AC3E}">
        <p14:creationId xmlns:p14="http://schemas.microsoft.com/office/powerpoint/2010/main" val="2529068987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69FE244B-2700-2F8D-4908-F365CDDF4325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86711" y="1222188"/>
            <a:ext cx="20443439" cy="911412"/>
          </a:xfrm>
        </p:spPr>
        <p:txBody>
          <a:bodyPr/>
          <a:lstStyle/>
          <a:p>
            <a:pPr algn="just"/>
            <a:r>
              <a:rPr lang="hu-HU" b="1" dirty="0"/>
              <a:t>Az ágazat minden szakmáját érintő változás</a:t>
            </a:r>
          </a:p>
          <a:p>
            <a:pPr algn="ctr"/>
            <a:endParaRPr lang="hu-HU" dirty="0"/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7B441343-0949-EF38-B9CF-66B468D327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4185870"/>
              </p:ext>
            </p:extLst>
          </p:nvPr>
        </p:nvGraphicFramePr>
        <p:xfrm>
          <a:off x="1663526" y="2275840"/>
          <a:ext cx="20367738" cy="62992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727919887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2985720253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6504093"/>
                  </a:ext>
                </a:extLst>
              </a:tr>
              <a:tr h="106391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szakképző iskolai szakmák mindegyikénél a BIM kikerült a szakmai követelmények ismeretanyagából.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193830"/>
                  </a:ext>
                </a:extLst>
              </a:tr>
              <a:tr h="107153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Egységesítették az interaktív vizsgatevékenység arányát a szakmai vizsgán belül 25%-ra.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9881050"/>
                  </a:ext>
                </a:extLst>
              </a:tr>
              <a:tr h="117636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Egységesítették a projektfeladat vizsgatevékenység arányát a szakmai vizsgán belül 75%-ra.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1764348"/>
                  </a:ext>
                </a:extLst>
              </a:tr>
              <a:tr h="116205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Egységesítették a projektfeladat vizsgatevékenység végrehajtására rendelkezésre álló időtartamot 320 percre.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2984563"/>
                  </a:ext>
                </a:extLst>
              </a:tr>
              <a:tr h="111125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8.8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Egységesítésre került, hogy az ágazati alapvizsga 10%, a szakmai vizsga 90% súlyaránnyal számít be a szakmai vizsga végső értékelésébe.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03895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362521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A953C59-A9EC-1CB4-18C9-2F768AE9203A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21772" y="1196670"/>
            <a:ext cx="20045007" cy="911412"/>
          </a:xfrm>
        </p:spPr>
        <p:txBody>
          <a:bodyPr/>
          <a:lstStyle/>
          <a:p>
            <a:pPr algn="just"/>
            <a:r>
              <a:rPr lang="hu-HU" b="1" dirty="0"/>
              <a:t>4 0732 06 01 Ács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7B5D0700-AE4D-1664-D096-32ABBB2F6E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517711"/>
              </p:ext>
            </p:extLst>
          </p:nvPr>
        </p:nvGraphicFramePr>
        <p:xfrm>
          <a:off x="1738968" y="2108082"/>
          <a:ext cx="20714632" cy="782839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15260">
                  <a:extLst>
                    <a:ext uri="{9D8B030D-6E8A-4147-A177-3AD203B41FA5}">
                      <a16:colId xmlns:a16="http://schemas.microsoft.com/office/drawing/2014/main" val="1847628023"/>
                    </a:ext>
                  </a:extLst>
                </a:gridCol>
                <a:gridCol w="15999372">
                  <a:extLst>
                    <a:ext uri="{9D8B030D-6E8A-4147-A177-3AD203B41FA5}">
                      <a16:colId xmlns:a16="http://schemas.microsoft.com/office/drawing/2014/main" val="1091070520"/>
                    </a:ext>
                  </a:extLst>
                </a:gridCol>
              </a:tblGrid>
              <a:tr h="102403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6023304"/>
                  </a:ext>
                </a:extLst>
              </a:tr>
              <a:tr h="1067223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8.3.4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Az interaktív vizsgatevékenység aránya a teljes szakmai vizsgán belül: 15%-ról 25%-ra nőtt.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0013902"/>
                  </a:ext>
                </a:extLst>
              </a:tr>
              <a:tr h="96710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projektfeladat vizsgatevékenység aránya a teljes szakmai vizsgán belül: 85%-ról 75%-ra csökkent.</a:t>
                      </a:r>
                      <a:endParaRPr lang="hu-HU" sz="2700" b="0" i="0" u="none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3172460"/>
                  </a:ext>
                </a:extLst>
              </a:tr>
              <a:tr h="104413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projektfeladat vizsgatevékenység végrehajtására rendelkezésre álló időtartam: 265 percről 320 percre nőtt.</a:t>
                      </a:r>
                      <a:endParaRPr lang="hu-HU" sz="2700" b="0" i="0" u="none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2974120"/>
                  </a:ext>
                </a:extLst>
              </a:tr>
              <a:tr h="95483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portfólió vizsgarész keretein belül történik a vizsgaremek bemutatása is.</a:t>
                      </a:r>
                      <a:endParaRPr lang="hu-HU" sz="2700" b="0" i="0" u="none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6319455"/>
                  </a:ext>
                </a:extLst>
              </a:tr>
              <a:tr h="98881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projektfeladat vizsgatevékenység vizsgarészek értékelési szempontjainak, súlyozásának pontosítása.</a:t>
                      </a:r>
                      <a:endParaRPr lang="hu-HU" sz="2700" b="0" i="0" u="none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3573902"/>
                  </a:ext>
                </a:extLst>
              </a:tr>
              <a:tr h="78824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Zsaluzó, állványozó részszakma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28363399"/>
                  </a:ext>
                </a:extLst>
              </a:tr>
              <a:tr h="99400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részszakma a minden KKK-t érintő változáson (3. dia) túl csak apróbb módosítás(oka)t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73243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12361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105EF03B-A6AA-D0AE-BCFD-D420F152D772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88752" y="1271545"/>
            <a:ext cx="20266308" cy="1042791"/>
          </a:xfrm>
        </p:spPr>
        <p:txBody>
          <a:bodyPr/>
          <a:lstStyle/>
          <a:p>
            <a:r>
              <a:rPr lang="hu-HU" b="1" dirty="0"/>
              <a:t>4 0732 06 02 Bádogos</a:t>
            </a:r>
          </a:p>
          <a:p>
            <a:endParaRPr lang="hu-HU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8A81F5FC-081D-E022-85B3-7BB16FFF55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0424078"/>
              </p:ext>
            </p:extLst>
          </p:nvPr>
        </p:nvGraphicFramePr>
        <p:xfrm>
          <a:off x="1688752" y="2314336"/>
          <a:ext cx="20785168" cy="611719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3131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05385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1014096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072117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Az interaktív vizsgatevékenység aránya a teljes szakmai vizsgán belül: 20%-ról 25%-ra nőtt.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00965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projektfeladat vizsgatevékenység aránya a teljes szakmai vizsgán belül: 80%-ról 75%-ra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1153161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Portfólió dokumentumainál  a fotók, szabásrajzok esetében elemenként 3 db az elvárt az ezt megelőző 1 db helyett.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1029971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projektfeladat vizsgatevékenység végrehajtására rendelkezésre álló időtartam: 375 percről 320 percre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958222"/>
                  </a:ext>
                </a:extLst>
              </a:tr>
              <a:tr h="83820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portfólió és produktum vizsgarészek értékelési szempontok súlyozásának változtatása.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81933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632723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6134</TotalTime>
  <Words>3221</Words>
  <Application>Microsoft Office PowerPoint</Application>
  <PresentationFormat>Egyéni</PresentationFormat>
  <Paragraphs>586</Paragraphs>
  <Slides>24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24</vt:i4>
      </vt:variant>
    </vt:vector>
  </HeadingPairs>
  <TitlesOfParts>
    <vt:vector size="30" baseType="lpstr">
      <vt:lpstr>Arial</vt:lpstr>
      <vt:lpstr>Courier New</vt:lpstr>
      <vt:lpstr>Franklin Gothic Book</vt:lpstr>
      <vt:lpstr>Metropolis Black</vt:lpstr>
      <vt:lpstr>Metropolis Regular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Surányi Anita</cp:lastModifiedBy>
  <cp:revision>536</cp:revision>
  <dcterms:modified xsi:type="dcterms:W3CDTF">2024-07-01T06:16:39Z</dcterms:modified>
</cp:coreProperties>
</file>