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2"/>
  </p:notesMasterIdLst>
  <p:handoutMasterIdLst>
    <p:handoutMasterId r:id="rId13"/>
  </p:handoutMasterIdLst>
  <p:sldIdLst>
    <p:sldId id="457" r:id="rId2"/>
    <p:sldId id="466" r:id="rId3"/>
    <p:sldId id="467" r:id="rId4"/>
    <p:sldId id="449" r:id="rId5"/>
    <p:sldId id="454" r:id="rId6"/>
    <p:sldId id="450" r:id="rId7"/>
    <p:sldId id="451" r:id="rId8"/>
    <p:sldId id="452" r:id="rId9"/>
    <p:sldId id="453" r:id="rId10"/>
    <p:sldId id="480" r:id="rId11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FFE4B5"/>
    <a:srgbClr val="D5E9FA"/>
    <a:srgbClr val="09DE84"/>
    <a:srgbClr val="FFC55D"/>
    <a:srgbClr val="929CAD"/>
    <a:srgbClr val="F29DBD"/>
    <a:srgbClr val="8FF0C7"/>
    <a:srgbClr val="3C4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Informatika és távközlés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0261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9842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487743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69185" y="1239121"/>
            <a:ext cx="20443439" cy="8606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420815"/>
              </p:ext>
            </p:extLst>
          </p:nvPr>
        </p:nvGraphicFramePr>
        <p:xfrm>
          <a:off x="1773244" y="2252134"/>
          <a:ext cx="20981548" cy="7045119"/>
        </p:xfrm>
        <a:graphic>
          <a:graphicData uri="http://schemas.openxmlformats.org/drawingml/2006/table">
            <a:tbl>
              <a:tblPr/>
              <a:tblGrid>
                <a:gridCol w="2893886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1246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38226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078669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252725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344798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62290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293840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669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4190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7549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Informatika és távközlés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Infokommunikációs hálózatépítő és -üzemeltető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7640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Informatika és távközlés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Informatikai rendszer- és alkalmazás-üzemeltető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0752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Informatika és távközlés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Szoftverfejlesztő és -tesztelő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9652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Informatika és távközlés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Távközlési 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854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80C6A3F6-5833-2ACA-C684-38E9668441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824344"/>
              </p:ext>
            </p:extLst>
          </p:nvPr>
        </p:nvGraphicFramePr>
        <p:xfrm>
          <a:off x="1660812" y="2988527"/>
          <a:ext cx="20853748" cy="49352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100626">
                  <a:extLst>
                    <a:ext uri="{9D8B030D-6E8A-4147-A177-3AD203B41FA5}">
                      <a16:colId xmlns:a16="http://schemas.microsoft.com/office/drawing/2014/main" val="950876696"/>
                    </a:ext>
                  </a:extLst>
                </a:gridCol>
                <a:gridCol w="3842700">
                  <a:extLst>
                    <a:ext uri="{9D8B030D-6E8A-4147-A177-3AD203B41FA5}">
                      <a16:colId xmlns:a16="http://schemas.microsoft.com/office/drawing/2014/main" val="2118108818"/>
                    </a:ext>
                  </a:extLst>
                </a:gridCol>
                <a:gridCol w="3825391">
                  <a:extLst>
                    <a:ext uri="{9D8B030D-6E8A-4147-A177-3AD203B41FA5}">
                      <a16:colId xmlns:a16="http://schemas.microsoft.com/office/drawing/2014/main" val="945817397"/>
                    </a:ext>
                  </a:extLst>
                </a:gridCol>
                <a:gridCol w="4085031">
                  <a:extLst>
                    <a:ext uri="{9D8B030D-6E8A-4147-A177-3AD203B41FA5}">
                      <a16:colId xmlns:a16="http://schemas.microsoft.com/office/drawing/2014/main" val="1602666006"/>
                    </a:ext>
                  </a:extLst>
                </a:gridCol>
              </a:tblGrid>
              <a:tr h="9627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8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9562021"/>
                  </a:ext>
                </a:extLst>
              </a:tr>
              <a:tr h="962793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124502"/>
                  </a:ext>
                </a:extLst>
              </a:tr>
              <a:tr h="7707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Infokommunikációs hálózatépítő és -üzemeltető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0619584"/>
                  </a:ext>
                </a:extLst>
              </a:tr>
              <a:tr h="7731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Informatikai rendszer- és alkalmazás-üzemeltető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424362"/>
                  </a:ext>
                </a:extLst>
              </a:tr>
              <a:tr h="718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Szoftverfejlesztő és -tesztelő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112643"/>
                  </a:ext>
                </a:extLst>
              </a:tr>
              <a:tr h="7472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Távközlési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523604"/>
                  </a:ext>
                </a:extLst>
              </a:tr>
            </a:tbl>
          </a:graphicData>
        </a:graphic>
      </p:graphicFrame>
      <p:sp>
        <p:nvSpPr>
          <p:cNvPr id="5" name="Szöveg helye 1">
            <a:extLst>
              <a:ext uri="{FF2B5EF4-FFF2-40B4-BE49-F238E27FC236}">
                <a16:creationId xmlns:a16="http://schemas.microsoft.com/office/drawing/2014/main" id="{2BF9DA54-F0EE-223B-081C-49D1553E931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190720687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07734" y="1303469"/>
            <a:ext cx="21536746" cy="911412"/>
          </a:xfrm>
        </p:spPr>
        <p:txBody>
          <a:bodyPr/>
          <a:lstStyle/>
          <a:p>
            <a:r>
              <a:rPr lang="hu-HU" b="1" dirty="0"/>
              <a:t>5 0612 12 01 Infokommunikációs hálózatépítő és -üzemeltető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73052F9-6366-7DD5-1D08-68D6ECA82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082072"/>
              </p:ext>
            </p:extLst>
          </p:nvPr>
        </p:nvGraphicFramePr>
        <p:xfrm>
          <a:off x="1607734" y="3190241"/>
          <a:ext cx="21536746" cy="922229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0239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3434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027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026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FEOR foglalkozások számuk szerinti növekvő sorba rendezése.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4270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eszközjegyzékben az asztali PC mellett laptop megjelenik szükséges tárgyi feltételként.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8463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ágazati alapvizsgánál nem elvárt, hogy az írásbeli és gyakorlati vizsgatevékenység külön napon kerüljön megrendezésre.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8463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a vizsgaközpontnak történő leadása a szakmai vizsga megkezdése előtt legalább 28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9008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leírásában a témakörökhöz rendelt kérdésszámok helyett százalékban lett meghatározva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463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értékelésében törlésre került: A kérdésbankból úgy kell kiválasztani a kérdéseket, hogy azokkal összesen 50 pont legyen elérhető.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5515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vizsgarészek megnevezése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9554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helyszínen végzett gyakorlati vizsgarésznél meghatározták, hogy a 3 témakör feladatainak elvégzése után a vizsgázónak szóban röviden ismertetnie kell az elvégzett tevékenységet.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638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390 percről 255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  <a:tr h="21041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értékelésénél meghatározásra került, hogy a vizsgatevékenység akkor eredményes, ha a vizsgázó mind az 1) Portfólió bemutatása vizsgarész mind pedig a 2) Gyakorlati vizsgamunka vizsgarész esetén a megszerezhető összes pontszám legalább 40%-át elérte, továbbá amennyiben a vizsgatevékenységnek csak az egyik vizsgarésze eredménytelen, úgy a vizsgatevékenység megismétlésekor elegendő csak az eredménytelen vizsgarészt megismételnie.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7200" y="1275270"/>
            <a:ext cx="20379765" cy="830132"/>
          </a:xfrm>
        </p:spPr>
        <p:txBody>
          <a:bodyPr/>
          <a:lstStyle/>
          <a:p>
            <a:pPr algn="just" fontAlgn="ctr" hangingPunct="1"/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0612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12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02</a:t>
            </a:r>
            <a:r>
              <a:rPr lang="hu-HU" b="1" dirty="0"/>
              <a:t> Informatikai rendszer- és alkalmazás-üzemeltető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9A4ED31-101E-5FD8-106E-AC9B4D5C9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97515"/>
              </p:ext>
            </p:extLst>
          </p:nvPr>
        </p:nvGraphicFramePr>
        <p:xfrm>
          <a:off x="1727200" y="3202682"/>
          <a:ext cx="21356320" cy="96187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6132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9499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952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79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eszközjegyzékben az asztali PC mellett laptop megjelenik szükséges tárgyi feltételként.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8086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alapvizsgánál nem elvárt, hogy az írásbeli és gyakorlati vizsgatevékenység külön napon kerüljön megrendezésre.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12093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megkezdésének feltétele a vizsgaremek elkészítése, valamint a vizsgaközpontnak történő leadása a szakmai vizsga megkezdése előtt legalább 14 nappal. A vizsgaközpont a vizsgaremek leadására korábbi időpontot is meghatározhat.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8086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leírásában a témakörök mellé százalékban meg lettek határozva a súlyarányok.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7320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leírásából törlésre került a kiegészítést igénylő feleletalkotó feladattípus.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5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értékeléséből törlésre került, hogy minden feladat 2 pontot ér.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293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vizsgatevékenység vizsgarészek megnevezése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2093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vizsgatevékenység leírásában törlésre került a vizsgán használható felhőszolgáltatók felsorolása kapcsán, hogy a mindenkori vizsga évét megelőzően kell nyilvánosságra hozni. A vizsga tanévében szükséges (8.6).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20105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Meghatározásra került, hogy projektfeladat vizsgatevékenység akkor eredményes, ha a vizsgázó mind az A) Hálózattervezési és kivitelezési vizsgaremek vizsgarész mind pedig a B) Hálózatok és szerverek telepítése és beállítása vizsgarész esetén a megszerezhető összes pontszám legalább 40%-át elérte. Amennyiben a vizsgatevékenységnek csak az egyik vizsgarésze eredménytelen, úgy a vizsgatevékenység megismétlésekor elegendő csak az eredménytelen vizsgarészt megismételnie.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28087" y="1323788"/>
            <a:ext cx="21677757" cy="731020"/>
          </a:xfrm>
        </p:spPr>
        <p:txBody>
          <a:bodyPr/>
          <a:lstStyle/>
          <a:p>
            <a:pPr algn="just" fontAlgn="ctr"/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0612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12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03</a:t>
            </a:r>
            <a:r>
              <a:rPr lang="hu-HU" b="1" dirty="0"/>
              <a:t> </a:t>
            </a:r>
            <a:r>
              <a:rPr lang="hu-HU" b="1" i="0" u="none" strike="noStrike" dirty="0">
                <a:solidFill>
                  <a:srgbClr val="000000"/>
                </a:solidFill>
                <a:effectLst/>
              </a:rPr>
              <a:t>Szoftverfejlesztő és -tesztelő szakma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4DEF6847-78E5-38CA-6FBF-AEE5D8078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676406"/>
              </p:ext>
            </p:extLst>
          </p:nvPr>
        </p:nvGraphicFramePr>
        <p:xfrm>
          <a:off x="1628086" y="2358547"/>
          <a:ext cx="21069354" cy="1017300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0855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56080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724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060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5.1, 5.2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eszközjegyzékben az asztali PC mellett a notebook is megjelenik szükséges tárgyi feltételként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11413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alapvizsgánál nem elvárt, hogy az írásbeli és gyakorlati vizsgatevékenység külön napon kerüljön megrendezésre.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1625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 8.2.1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megkezdésének feltétele a vizsgaremek elkészítése, valamint a vizsgaközpontnak történő leadása a szakmai vizsga megkezdése előtt legalább 14 nappal GitHub vagy más hasonló szolgáltatás segítségével megosztva. A vizsgaközpont a vizsgaremek leadására korábbi időpontot is meghatározhat.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11029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leírásában a témakörökhöz rendelt kérdésszámok helyett százalékban lett meghatározva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8655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leírásából törlésre került a kiegészítést igénylő feleletalkotó feladattípus.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985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értékelésénél törlésre került, hogy minden feladat 2 pontot ér.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378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vizsgatevékenység vizsgarészek megnevezése pontosításra került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24226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vizsgatevékenység értékelésénél meghatározásra került, hogy a vizsgatevékenység akkor eredményes, ha a vizsgázó mind az A) Szoftverfejlesztés és -tesztelés vizsgaremek vizsgarész mind pedig a B) Asztali- és webes szoftverfejlesztés, adat-bázis-kezelés vizsgarész esetén a megszerezhető összes pontszám legalább 40%-át elérte, továbbá amennyiben a vizsgatevékenységnek csak az egyik vizsgarésze eredménytelen, úgy a vizsgatevékenység megismétlésekor elegendő csak az eredménytelen vizsgarészt megismételnie.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5C47880-67F6-A6C3-D076-8499CA4E535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3119"/>
            <a:ext cx="20058139" cy="731020"/>
          </a:xfrm>
        </p:spPr>
        <p:txBody>
          <a:bodyPr/>
          <a:lstStyle/>
          <a:p>
            <a:pPr algn="just"/>
            <a:r>
              <a:rPr lang="hu-HU" b="1" dirty="0"/>
              <a:t>5 0612 12 04 Távközlési technikus szakma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248DDF1-326F-6933-9C3F-D065BD76E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686326"/>
              </p:ext>
            </p:extLst>
          </p:nvPr>
        </p:nvGraphicFramePr>
        <p:xfrm>
          <a:off x="1663526" y="2213817"/>
          <a:ext cx="21155834" cy="102790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04639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7109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670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996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FEOR foglalkozások számuk szerinti növekvő sorba rendezése.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7034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eszközjegyzékben az asztali PC mellett laptop megjelenik szükséges tárgyi feltételként.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8525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ágazati alapvizsgánál nem elvárt, hogy az írásbeli és gyakorlati vizsgatevékenység külön napon kerüljön megrendezésre.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10941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a vizsgaközpontnak történő leadása a szakmai vizsga megkezdése előtt legalább 28 nappal.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1953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leírásában a témakörökhöz rendelt kérdésszámok helyett százalékban lett meghatározva a témakörök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941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értékeléséből törlésre került: A kérdéseket úgy kell összeválogatni egy kérdésbankból, hogy azokból összesen 90 pont legyen elérhető.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31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390 percről 255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21195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projektfeladat vizsgatevékenység értékelésénél meghatározásra került, hogy a vizsgatevékenység akkor eredményes, ha a vizsgázó mind az Portfólió bemutatása vizsgarész mind pedig a 2) Gyakorlati vizsgamunka vizsgarész esetén a megszerezhető összes pontszám legalább 40%-át elérte, továbbá amennyiben a vizsgatevékenységnek csak az egyik vizsgarésze eredménytelen, úgy a vizsgatevékenység megismétlésekor elegendő csak az eredménytelen vizsgarészt megismételnie.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0210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 kiegészítésre került: a helyszíni gyakorlati vizsgán bármilyen kézzel írt és nyomtatott dokumentáció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89502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4145</TotalTime>
  <Words>1432</Words>
  <Application>Microsoft Office PowerPoint</Application>
  <PresentationFormat>Egyéni</PresentationFormat>
  <Paragraphs>180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6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413</cp:revision>
  <dcterms:modified xsi:type="dcterms:W3CDTF">2024-07-01T06:18:42Z</dcterms:modified>
</cp:coreProperties>
</file>