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4" r:id="rId1"/>
  </p:sldMasterIdLst>
  <p:notesMasterIdLst>
    <p:notesMasterId r:id="rId12"/>
  </p:notesMasterIdLst>
  <p:handoutMasterIdLst>
    <p:handoutMasterId r:id="rId13"/>
  </p:handoutMasterIdLst>
  <p:sldIdLst>
    <p:sldId id="457" r:id="rId2"/>
    <p:sldId id="466" r:id="rId3"/>
    <p:sldId id="467" r:id="rId4"/>
    <p:sldId id="449" r:id="rId5"/>
    <p:sldId id="453" r:id="rId6"/>
    <p:sldId id="454" r:id="rId7"/>
    <p:sldId id="450" r:id="rId8"/>
    <p:sldId id="452" r:id="rId9"/>
    <p:sldId id="451" r:id="rId10"/>
    <p:sldId id="480" r:id="rId11"/>
  </p:sldIdLst>
  <p:sldSz cx="24384000" cy="13716000"/>
  <p:notesSz cx="6858000" cy="9144000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2274D"/>
    <a:srgbClr val="FFC55D"/>
    <a:srgbClr val="DE095C"/>
    <a:srgbClr val="FFE4B5"/>
    <a:srgbClr val="8FF0C7"/>
    <a:srgbClr val="FFD489"/>
    <a:srgbClr val="D5E9FA"/>
    <a:srgbClr val="09DE84"/>
    <a:srgbClr val="929CAD"/>
    <a:srgbClr val="F29DB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lumOff val="-13575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hueOff val="114395"/>
              <a:lumOff val="-24975"/>
            </a:schemeClr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E1E0DA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3">
              <a:hueOff val="362282"/>
              <a:satOff val="31803"/>
              <a:lumOff val="-18242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929292"/>
              </a:solidFill>
              <a:prstDash val="solid"/>
              <a:miter lim="400000"/>
            </a:ln>
          </a:left>
          <a:right>
            <a:ln w="12700" cap="flat">
              <a:solidFill>
                <a:srgbClr val="929292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929292"/>
              </a:solidFill>
              <a:prstDash val="solid"/>
              <a:miter lim="400000"/>
            </a:ln>
          </a:insideH>
          <a:insideV>
            <a:ln w="127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solidFill>
            <a:srgbClr val="017101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Helvetica Neue Light"/>
          <a:ea typeface="Helvetica Neue Light"/>
          <a:cs typeface="Helvetica Neue Light"/>
        </a:font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FAF7E9"/>
          </a:solidFill>
        </a:fill>
      </a:tcStyle>
    </a:wholeTbl>
    <a:band2H>
      <a:tcTxStyle/>
      <a:tcStyle>
        <a:tcBdr/>
        <a:fill>
          <a:solidFill>
            <a:srgbClr val="EDEADD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9BA00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DADBDA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chemeClr val="accent6">
              <a:hueOff val="-146070"/>
              <a:satOff val="-10048"/>
              <a:lumOff val="-30626"/>
            </a:schemeClr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B5B5C1"/>
          </a:solidFill>
        </a:fill>
      </a:tcStyle>
    </a:wholeTbl>
    <a:band2H>
      <a:tcTxStyle/>
      <a:tcStyle>
        <a:tcBdr/>
        <a:fill>
          <a:solidFill>
            <a:srgbClr val="9A9AA5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85F"/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  <a:tblStyle styleId="{5940675A-B579-460E-94D1-54222C63F5DA}" styleName="Nincs stílus, csak rács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1254" autoAdjust="0"/>
    <p:restoredTop sz="95226" autoAdjust="0"/>
  </p:normalViewPr>
  <p:slideViewPr>
    <p:cSldViewPr snapToGrid="0" snapToObjects="1" showGuides="1">
      <p:cViewPr varScale="1">
        <p:scale>
          <a:sx n="57" d="100"/>
          <a:sy n="57" d="100"/>
        </p:scale>
        <p:origin x="150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21019"/>
    </p:cViewPr>
  </p:sorterViewPr>
  <p:notesViewPr>
    <p:cSldViewPr snapToGrid="0" snapToObjects="1">
      <p:cViewPr varScale="1">
        <p:scale>
          <a:sx n="65" d="100"/>
          <a:sy n="65" d="100"/>
        </p:scale>
        <p:origin x="3154" y="43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b="0" dirty="0">
              <a:latin typeface="Metropolis Regular" charset="0"/>
              <a:ea typeface="Metropolis Regular" charset="0"/>
              <a:cs typeface="Metropolis Regular" charset="0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FFE1788-0E22-E340-AED3-DD17FDDCDAFF}" type="datetimeFigureOut">
              <a:rPr lang="en-US" b="0" smtClean="0">
                <a:latin typeface="Metropolis Regular" charset="0"/>
                <a:ea typeface="Metropolis Regular" charset="0"/>
                <a:cs typeface="Metropolis Regular" charset="0"/>
              </a:rPr>
              <a:t>7/1/2024</a:t>
            </a:fld>
            <a:endParaRPr lang="en-US" b="0" dirty="0">
              <a:latin typeface="Metropolis Regular" charset="0"/>
              <a:ea typeface="Metropolis Regular" charset="0"/>
              <a:cs typeface="Metropolis Regular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b="0" dirty="0">
              <a:latin typeface="Metropolis Regular" charset="0"/>
              <a:ea typeface="Metropolis Regular" charset="0"/>
              <a:cs typeface="Metropolis Regular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E0A41FC-E0FF-CA4E-A66A-D88BDD10A0A1}" type="slidenum">
              <a:rPr lang="en-US" b="0" smtClean="0">
                <a:latin typeface="Metropolis Regular" charset="0"/>
                <a:ea typeface="Metropolis Regular" charset="0"/>
                <a:cs typeface="Metropolis Regular" charset="0"/>
              </a:rPr>
              <a:t>‹#›</a:t>
            </a:fld>
            <a:endParaRPr lang="en-US" b="0" dirty="0">
              <a:latin typeface="Metropolis Regular" charset="0"/>
              <a:ea typeface="Metropolis Regular" charset="0"/>
              <a:cs typeface="Metropolis Regular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9991079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3" name="Shape 2203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 dirty="0"/>
          </a:p>
        </p:txBody>
      </p:sp>
      <p:sp>
        <p:nvSpPr>
          <p:cNvPr id="2204" name="Shape 2204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 b="0" i="0">
        <a:latin typeface="Metropolis Regular" charset="0"/>
        <a:ea typeface="Metropolis Regular" charset="0"/>
        <a:cs typeface="Metropolis Regular" charset="0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2808935" y="12577762"/>
            <a:ext cx="307777" cy="410369"/>
          </a:xfrm>
          <a:prstGeom prst="rect">
            <a:avLst/>
          </a:prstGeom>
        </p:spPr>
        <p:txBody>
          <a:bodyPr/>
          <a:lstStyle>
            <a:lvl1pPr>
              <a:lnSpc>
                <a:spcPct val="150000"/>
              </a:lnSpc>
              <a:defRPr b="0" i="0">
                <a:latin typeface="Metropolis Regular" charset="0"/>
                <a:ea typeface="Metropolis Regular" charset="0"/>
                <a:cs typeface="Metropolis Regular" charset="0"/>
              </a:defRPr>
            </a:lvl1pPr>
          </a:lstStyle>
          <a:p>
            <a:fld id="{86CB4B4D-7CA3-9044-876B-883B54F8677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Picture Placeholder 3">
            <a:extLst>
              <a:ext uri="{FF2B5EF4-FFF2-40B4-BE49-F238E27FC236}">
                <a16:creationId xmlns:a16="http://schemas.microsoft.com/office/drawing/2014/main" id="{2FFB023C-A1EA-925B-1885-0A18EB8276BE}"/>
              </a:ext>
            </a:extLst>
          </p:cNvPr>
          <p:cNvSpPr txBox="1">
            <a:spLocks/>
          </p:cNvSpPr>
          <p:nvPr userDrawn="1"/>
        </p:nvSpPr>
        <p:spPr>
          <a:xfrm>
            <a:off x="0" y="0"/>
            <a:ext cx="24380959" cy="13714214"/>
          </a:xfrm>
          <a:custGeom>
            <a:avLst/>
            <a:gdLst>
              <a:gd name="connsiteX0" fmla="*/ 0 w 24384000"/>
              <a:gd name="connsiteY0" fmla="*/ 0 h 13716000"/>
              <a:gd name="connsiteX1" fmla="*/ 24384000 w 24384000"/>
              <a:gd name="connsiteY1" fmla="*/ 0 h 13716000"/>
              <a:gd name="connsiteX2" fmla="*/ 24384000 w 24384000"/>
              <a:gd name="connsiteY2" fmla="*/ 13716000 h 13716000"/>
              <a:gd name="connsiteX3" fmla="*/ 0 w 24384000"/>
              <a:gd name="connsiteY3" fmla="*/ 13716000 h 1371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384000" h="13716000">
                <a:moveTo>
                  <a:pt x="0" y="0"/>
                </a:moveTo>
                <a:lnTo>
                  <a:pt x="24384000" y="0"/>
                </a:lnTo>
                <a:lnTo>
                  <a:pt x="24384000" y="13716000"/>
                </a:lnTo>
                <a:lnTo>
                  <a:pt x="0" y="13716000"/>
                </a:lnTo>
                <a:close/>
              </a:path>
            </a:pathLst>
          </a:custGeom>
          <a:solidFill>
            <a:srgbClr val="12274D"/>
          </a:solidFill>
        </p:spPr>
        <p:txBody>
          <a:bodyPr wrap="square" anchor="ctr">
            <a:noAutofit/>
          </a:bodyPr>
          <a:lstStyle>
            <a:lvl1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 b="0" i="0" u="none" strike="noStrike" cap="none" spc="0" baseline="0">
                <a:ln>
                  <a:noFill/>
                </a:ln>
                <a:solidFill>
                  <a:srgbClr val="FFFFFF"/>
                </a:solidFill>
                <a:uFillTx/>
                <a:latin typeface="Metropolis Regular" charset="0"/>
                <a:ea typeface="Metropolis Regular" charset="0"/>
                <a:cs typeface="Metropolis Regular" charset="0"/>
                <a:sym typeface="Helvetica Neue"/>
              </a:defRPr>
            </a:lvl1pPr>
            <a:lvl2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indent="177764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indent="355529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indent="533293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indent="711058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endParaRPr lang="en-US" sz="500" kern="0" dirty="0"/>
          </a:p>
        </p:txBody>
      </p:sp>
      <p:sp>
        <p:nvSpPr>
          <p:cNvPr id="6" name="Title">
            <a:extLst>
              <a:ext uri="{FF2B5EF4-FFF2-40B4-BE49-F238E27FC236}">
                <a16:creationId xmlns:a16="http://schemas.microsoft.com/office/drawing/2014/main" id="{4C823B25-D0EB-48F3-A617-5263C8190526}"/>
              </a:ext>
            </a:extLst>
          </p:cNvPr>
          <p:cNvSpPr txBox="1">
            <a:spLocks noGrp="1"/>
          </p:cNvSpPr>
          <p:nvPr>
            <p:ph type="body" sz="quarter" idx="64" hasCustomPrompt="1"/>
          </p:nvPr>
        </p:nvSpPr>
        <p:spPr>
          <a:xfrm>
            <a:off x="7185785" y="5740400"/>
            <a:ext cx="10012427" cy="1235072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8000" b="0" i="0" u="none" strike="noStrike" cap="none" spc="0" normalizeH="0" baseline="0" dirty="0">
                <a:ln>
                  <a:noFill/>
                </a:ln>
                <a:solidFill>
                  <a:srgbClr val="F7F9FF"/>
                </a:solidFill>
                <a:effectLst/>
                <a:uFillTx/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  <a:sym typeface="Helvetica Neue"/>
              </a:defRPr>
            </a:lvl1pPr>
          </a:lstStyle>
          <a:p>
            <a:pPr lvl="0"/>
            <a:r>
              <a:rPr lang="en-US" dirty="0"/>
              <a:t>Cím</a:t>
            </a:r>
          </a:p>
        </p:txBody>
      </p:sp>
      <p:sp>
        <p:nvSpPr>
          <p:cNvPr id="8" name="Double Click to edit text">
            <a:extLst>
              <a:ext uri="{FF2B5EF4-FFF2-40B4-BE49-F238E27FC236}">
                <a16:creationId xmlns:a16="http://schemas.microsoft.com/office/drawing/2014/main" id="{79E22365-28A8-49D0-9201-3158A6CF80BC}"/>
              </a:ext>
            </a:extLst>
          </p:cNvPr>
          <p:cNvSpPr txBox="1">
            <a:spLocks noGrp="1"/>
          </p:cNvSpPr>
          <p:nvPr>
            <p:ph type="body" sz="quarter" idx="123" hasCustomPrompt="1"/>
          </p:nvPr>
        </p:nvSpPr>
        <p:spPr>
          <a:xfrm>
            <a:off x="6476506" y="7817642"/>
            <a:ext cx="11429928" cy="1256386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marR="0" indent="0" algn="ctr" defTabSz="8255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6000" b="0" i="0" u="none" strike="noStrike" cap="none" spc="0" normalizeH="0" baseline="0" dirty="0">
                <a:ln>
                  <a:noFill/>
                </a:ln>
                <a:solidFill>
                  <a:srgbClr val="F7F9FF"/>
                </a:solidFill>
                <a:effectLst/>
                <a:uFillTx/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  <a:sym typeface="Helvetica Neue"/>
              </a:defRPr>
            </a:lvl1pPr>
          </a:lstStyle>
          <a:p>
            <a:pPr lvl="0"/>
            <a:r>
              <a:rPr lang="hu-HU" dirty="0"/>
              <a:t>Alcím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1122996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2808935" y="12577762"/>
            <a:ext cx="307777" cy="410369"/>
          </a:xfrm>
          <a:prstGeom prst="rect">
            <a:avLst/>
          </a:prstGeom>
        </p:spPr>
        <p:txBody>
          <a:bodyPr/>
          <a:lstStyle>
            <a:lvl1pPr>
              <a:lnSpc>
                <a:spcPct val="150000"/>
              </a:lnSpc>
              <a:defRPr b="0" i="0">
                <a:latin typeface="Metropolis Regular" charset="0"/>
                <a:ea typeface="Metropolis Regular" charset="0"/>
                <a:cs typeface="Metropolis Regular" charset="0"/>
              </a:defRPr>
            </a:lvl1pPr>
          </a:lstStyle>
          <a:p>
            <a:fld id="{86CB4B4D-7CA3-9044-876B-883B54F8677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Picture Placeholder 3">
            <a:extLst>
              <a:ext uri="{FF2B5EF4-FFF2-40B4-BE49-F238E27FC236}">
                <a16:creationId xmlns:a16="http://schemas.microsoft.com/office/drawing/2014/main" id="{2FFB023C-A1EA-925B-1885-0A18EB8276BE}"/>
              </a:ext>
            </a:extLst>
          </p:cNvPr>
          <p:cNvSpPr txBox="1">
            <a:spLocks/>
          </p:cNvSpPr>
          <p:nvPr userDrawn="1"/>
        </p:nvSpPr>
        <p:spPr>
          <a:xfrm>
            <a:off x="0" y="0"/>
            <a:ext cx="24380959" cy="13714214"/>
          </a:xfrm>
          <a:custGeom>
            <a:avLst/>
            <a:gdLst>
              <a:gd name="connsiteX0" fmla="*/ 0 w 24384000"/>
              <a:gd name="connsiteY0" fmla="*/ 0 h 13716000"/>
              <a:gd name="connsiteX1" fmla="*/ 24384000 w 24384000"/>
              <a:gd name="connsiteY1" fmla="*/ 0 h 13716000"/>
              <a:gd name="connsiteX2" fmla="*/ 24384000 w 24384000"/>
              <a:gd name="connsiteY2" fmla="*/ 13716000 h 13716000"/>
              <a:gd name="connsiteX3" fmla="*/ 0 w 24384000"/>
              <a:gd name="connsiteY3" fmla="*/ 13716000 h 1371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384000" h="13716000">
                <a:moveTo>
                  <a:pt x="0" y="0"/>
                </a:moveTo>
                <a:lnTo>
                  <a:pt x="24384000" y="0"/>
                </a:lnTo>
                <a:lnTo>
                  <a:pt x="24384000" y="13716000"/>
                </a:lnTo>
                <a:lnTo>
                  <a:pt x="0" y="13716000"/>
                </a:lnTo>
                <a:close/>
              </a:path>
            </a:pathLst>
          </a:custGeom>
          <a:solidFill>
            <a:srgbClr val="12274D"/>
          </a:solidFill>
        </p:spPr>
        <p:txBody>
          <a:bodyPr wrap="square" anchor="ctr">
            <a:noAutofit/>
          </a:bodyPr>
          <a:lstStyle>
            <a:lvl1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 b="0" i="0" u="none" strike="noStrike" cap="none" spc="0" baseline="0">
                <a:ln>
                  <a:noFill/>
                </a:ln>
                <a:solidFill>
                  <a:srgbClr val="FFFFFF"/>
                </a:solidFill>
                <a:uFillTx/>
                <a:latin typeface="Metropolis Regular" charset="0"/>
                <a:ea typeface="Metropolis Regular" charset="0"/>
                <a:cs typeface="Metropolis Regular" charset="0"/>
                <a:sym typeface="Helvetica Neue"/>
              </a:defRPr>
            </a:lvl1pPr>
            <a:lvl2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indent="177764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indent="355529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indent="533293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indent="711058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endParaRPr lang="en-US" sz="500" kern="0" dirty="0"/>
          </a:p>
        </p:txBody>
      </p:sp>
      <p:sp>
        <p:nvSpPr>
          <p:cNvPr id="8" name="Double Click to edit text">
            <a:extLst>
              <a:ext uri="{FF2B5EF4-FFF2-40B4-BE49-F238E27FC236}">
                <a16:creationId xmlns:a16="http://schemas.microsoft.com/office/drawing/2014/main" id="{79E22365-28A8-49D0-9201-3158A6CF80BC}"/>
              </a:ext>
            </a:extLst>
          </p:cNvPr>
          <p:cNvSpPr txBox="1">
            <a:spLocks noGrp="1"/>
          </p:cNvSpPr>
          <p:nvPr>
            <p:ph type="body" sz="quarter" idx="123" hasCustomPrompt="1"/>
          </p:nvPr>
        </p:nvSpPr>
        <p:spPr>
          <a:xfrm>
            <a:off x="6476506" y="6060559"/>
            <a:ext cx="11429928" cy="1256386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marR="0" indent="0" algn="ctr" defTabSz="8255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6000" b="0" i="0" u="none" strike="noStrike" cap="none" spc="0" normalizeH="0" baseline="0" dirty="0">
                <a:ln>
                  <a:noFill/>
                </a:ln>
                <a:solidFill>
                  <a:srgbClr val="F7F9FF"/>
                </a:solidFill>
                <a:effectLst/>
                <a:uFillTx/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  <a:sym typeface="Helvetica Neue"/>
              </a:defRPr>
            </a:lvl1pPr>
          </a:lstStyle>
          <a:p>
            <a:pPr lvl="0"/>
            <a:r>
              <a:rPr lang="hu-HU" dirty="0"/>
              <a:t>Alcím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7279581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2808935" y="12577762"/>
            <a:ext cx="307777" cy="410369"/>
          </a:xfrm>
          <a:prstGeom prst="rect">
            <a:avLst/>
          </a:prstGeom>
        </p:spPr>
        <p:txBody>
          <a:bodyPr/>
          <a:lstStyle>
            <a:lvl1pPr>
              <a:lnSpc>
                <a:spcPct val="150000"/>
              </a:lnSpc>
              <a:defRPr b="0" i="0">
                <a:latin typeface="Metropolis Regular" charset="0"/>
                <a:ea typeface="Metropolis Regular" charset="0"/>
                <a:cs typeface="Metropolis Regular" charset="0"/>
              </a:defRPr>
            </a:lvl1pPr>
          </a:lstStyle>
          <a:p>
            <a:fld id="{86CB4B4D-7CA3-9044-876B-883B54F8677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Picture Placeholder 3">
            <a:extLst>
              <a:ext uri="{FF2B5EF4-FFF2-40B4-BE49-F238E27FC236}">
                <a16:creationId xmlns:a16="http://schemas.microsoft.com/office/drawing/2014/main" id="{1873D238-9284-E8ED-F6B0-8D87A38420F5}"/>
              </a:ext>
            </a:extLst>
          </p:cNvPr>
          <p:cNvSpPr txBox="1">
            <a:spLocks/>
          </p:cNvSpPr>
          <p:nvPr userDrawn="1"/>
        </p:nvSpPr>
        <p:spPr>
          <a:xfrm>
            <a:off x="3040" y="1786"/>
            <a:ext cx="24380959" cy="13714214"/>
          </a:xfrm>
          <a:custGeom>
            <a:avLst/>
            <a:gdLst>
              <a:gd name="connsiteX0" fmla="*/ 0 w 24384000"/>
              <a:gd name="connsiteY0" fmla="*/ 0 h 13716000"/>
              <a:gd name="connsiteX1" fmla="*/ 24384000 w 24384000"/>
              <a:gd name="connsiteY1" fmla="*/ 0 h 13716000"/>
              <a:gd name="connsiteX2" fmla="*/ 24384000 w 24384000"/>
              <a:gd name="connsiteY2" fmla="*/ 13716000 h 13716000"/>
              <a:gd name="connsiteX3" fmla="*/ 0 w 24384000"/>
              <a:gd name="connsiteY3" fmla="*/ 13716000 h 1371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384000" h="13716000">
                <a:moveTo>
                  <a:pt x="0" y="0"/>
                </a:moveTo>
                <a:lnTo>
                  <a:pt x="24384000" y="0"/>
                </a:lnTo>
                <a:lnTo>
                  <a:pt x="24384000" y="13716000"/>
                </a:lnTo>
                <a:lnTo>
                  <a:pt x="0" y="13716000"/>
                </a:lnTo>
                <a:close/>
              </a:path>
            </a:pathLst>
          </a:custGeom>
          <a:solidFill>
            <a:srgbClr val="1F4385"/>
          </a:solidFill>
        </p:spPr>
        <p:txBody>
          <a:bodyPr wrap="square" anchor="ctr">
            <a:noAutofit/>
          </a:bodyPr>
          <a:lstStyle>
            <a:lvl1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 b="0" i="0" u="none" strike="noStrike" cap="none" spc="0" baseline="0">
                <a:ln>
                  <a:noFill/>
                </a:ln>
                <a:solidFill>
                  <a:srgbClr val="FFFFFF"/>
                </a:solidFill>
                <a:uFillTx/>
                <a:latin typeface="Metropolis Regular" charset="0"/>
                <a:ea typeface="Metropolis Regular" charset="0"/>
                <a:cs typeface="Metropolis Regular" charset="0"/>
                <a:sym typeface="Helvetica Neue"/>
              </a:defRPr>
            </a:lvl1pPr>
            <a:lvl2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indent="177764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indent="355529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indent="533293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indent="711058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endParaRPr lang="en-US" sz="500" kern="0" dirty="0"/>
          </a:p>
        </p:txBody>
      </p:sp>
      <p:sp>
        <p:nvSpPr>
          <p:cNvPr id="5" name="Double Click to edit text">
            <a:extLst>
              <a:ext uri="{FF2B5EF4-FFF2-40B4-BE49-F238E27FC236}">
                <a16:creationId xmlns:a16="http://schemas.microsoft.com/office/drawing/2014/main" id="{D55108AC-0391-DEF4-7B98-5C10DE905887}"/>
              </a:ext>
            </a:extLst>
          </p:cNvPr>
          <p:cNvSpPr txBox="1">
            <a:spLocks noGrp="1"/>
          </p:cNvSpPr>
          <p:nvPr>
            <p:ph type="body" sz="quarter" idx="123" hasCustomPrompt="1"/>
          </p:nvPr>
        </p:nvSpPr>
        <p:spPr>
          <a:xfrm>
            <a:off x="6476506" y="6060559"/>
            <a:ext cx="11429928" cy="1256386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marR="0" indent="0" algn="ctr" defTabSz="8255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6000" b="0" i="0" u="none" strike="noStrike" cap="none" spc="0" normalizeH="0" baseline="0" dirty="0">
                <a:ln>
                  <a:noFill/>
                </a:ln>
                <a:solidFill>
                  <a:srgbClr val="F7F9FF"/>
                </a:solidFill>
                <a:effectLst/>
                <a:uFillTx/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  <a:sym typeface="Helvetica Neue"/>
              </a:defRPr>
            </a:lvl1pPr>
          </a:lstStyle>
          <a:p>
            <a:pPr lvl="0"/>
            <a:r>
              <a:rPr lang="hu-HU" dirty="0"/>
              <a:t>Alcím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6354337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C582345B-5198-563A-1602-16804DA1C00B}"/>
              </a:ext>
            </a:extLst>
          </p:cNvPr>
          <p:cNvSpPr txBox="1">
            <a:spLocks noGrp="1"/>
          </p:cNvSpPr>
          <p:nvPr>
            <p:ph type="body" sz="quarter" idx="64" hasCustomPrompt="1"/>
          </p:nvPr>
        </p:nvSpPr>
        <p:spPr>
          <a:xfrm>
            <a:off x="1663526" y="1526988"/>
            <a:ext cx="10851203" cy="2202330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marR="0" indent="0" algn="l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6000" b="0" i="0" u="none" strike="noStrike" cap="none" spc="0" normalizeH="0" baseline="0" dirty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  <a:sym typeface="Helvetica Neue"/>
              </a:defRPr>
            </a:lvl1pPr>
          </a:lstStyle>
          <a:p>
            <a:pPr lvl="0"/>
            <a:r>
              <a:rPr lang="en-US" dirty="0"/>
              <a:t>Cím</a:t>
            </a:r>
          </a:p>
        </p:txBody>
      </p:sp>
      <p:sp>
        <p:nvSpPr>
          <p:cNvPr id="7" name="Double Click to edit text">
            <a:extLst>
              <a:ext uri="{FF2B5EF4-FFF2-40B4-BE49-F238E27FC236}">
                <a16:creationId xmlns:a16="http://schemas.microsoft.com/office/drawing/2014/main" id="{4083C63A-2D2C-BE2E-A5A7-510BB12BAD63}"/>
              </a:ext>
            </a:extLst>
          </p:cNvPr>
          <p:cNvSpPr txBox="1">
            <a:spLocks noGrp="1"/>
          </p:cNvSpPr>
          <p:nvPr>
            <p:ph type="body" sz="quarter" idx="123" hasCustomPrompt="1"/>
          </p:nvPr>
        </p:nvSpPr>
        <p:spPr>
          <a:xfrm>
            <a:off x="1663526" y="4160041"/>
            <a:ext cx="20443439" cy="7763017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marR="0" indent="0" algn="l" defTabSz="8255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3200" b="0" i="0" u="none" strike="noStrike" cap="none" spc="0" normalizeH="0" baseline="0" dirty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  <a:sym typeface="Helvetica Neue"/>
              </a:defRPr>
            </a:lvl1pPr>
          </a:lstStyle>
          <a:p>
            <a:pPr lvl="0"/>
            <a:r>
              <a:rPr lang="hu-HU" noProof="0" dirty="0"/>
              <a:t>Kattintással szerkesztés</a:t>
            </a:r>
            <a:endParaRPr lang="en-US" dirty="0"/>
          </a:p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5247535"/>
      </p:ext>
    </p:extLst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C582345B-5198-563A-1602-16804DA1C00B}"/>
              </a:ext>
            </a:extLst>
          </p:cNvPr>
          <p:cNvSpPr txBox="1">
            <a:spLocks noGrp="1"/>
          </p:cNvSpPr>
          <p:nvPr>
            <p:ph type="body" sz="quarter" idx="64" hasCustomPrompt="1"/>
          </p:nvPr>
        </p:nvSpPr>
        <p:spPr>
          <a:xfrm>
            <a:off x="1663526" y="1526988"/>
            <a:ext cx="10851203" cy="1270000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marR="0" indent="0" algn="l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6000" b="0" i="0" u="none" strike="noStrike" cap="none" spc="0" normalizeH="0" baseline="0" dirty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  <a:sym typeface="Helvetica Neue"/>
              </a:defRPr>
            </a:lvl1pPr>
          </a:lstStyle>
          <a:p>
            <a:pPr lvl="0"/>
            <a:r>
              <a:rPr lang="en-US" dirty="0"/>
              <a:t>Cím</a:t>
            </a:r>
          </a:p>
        </p:txBody>
      </p:sp>
      <p:sp>
        <p:nvSpPr>
          <p:cNvPr id="7" name="Double Click to edit text">
            <a:extLst>
              <a:ext uri="{FF2B5EF4-FFF2-40B4-BE49-F238E27FC236}">
                <a16:creationId xmlns:a16="http://schemas.microsoft.com/office/drawing/2014/main" id="{4083C63A-2D2C-BE2E-A5A7-510BB12BAD63}"/>
              </a:ext>
            </a:extLst>
          </p:cNvPr>
          <p:cNvSpPr txBox="1">
            <a:spLocks noGrp="1"/>
          </p:cNvSpPr>
          <p:nvPr>
            <p:ph type="body" sz="quarter" idx="123" hasCustomPrompt="1"/>
          </p:nvPr>
        </p:nvSpPr>
        <p:spPr>
          <a:xfrm>
            <a:off x="1663526" y="3299435"/>
            <a:ext cx="20443439" cy="7763017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marR="0" indent="0" algn="l" defTabSz="8255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2800" b="0" i="0" u="none" strike="noStrike" cap="none" spc="0" normalizeH="0" baseline="0" dirty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  <a:sym typeface="Helvetica Neue"/>
              </a:defRPr>
            </a:lvl1pPr>
          </a:lstStyle>
          <a:p>
            <a:pPr lvl="0"/>
            <a:r>
              <a:rPr lang="hu-HU" noProof="0" dirty="0"/>
              <a:t>Kattintással szerkesztés</a:t>
            </a:r>
            <a:endParaRPr lang="en-US" dirty="0"/>
          </a:p>
          <a:p>
            <a:pPr lvl="0"/>
            <a:endParaRPr lang="hu-HU" noProof="0" dirty="0"/>
          </a:p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7653974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F1B90153-044C-4D2E-9FD1-5314DC017159}"/>
              </a:ext>
            </a:extLst>
          </p:cNvPr>
          <p:cNvSpPr>
            <a:spLocks noGrp="1"/>
          </p:cNvSpPr>
          <p:nvPr>
            <p:ph type="pic" sz="quarter" idx="53"/>
          </p:nvPr>
        </p:nvSpPr>
        <p:spPr>
          <a:xfrm>
            <a:off x="8260905" y="7719733"/>
            <a:ext cx="4762501" cy="4533900"/>
          </a:xfrm>
          <a:custGeom>
            <a:avLst/>
            <a:gdLst>
              <a:gd name="connsiteX0" fmla="*/ 0 w 4762501"/>
              <a:gd name="connsiteY0" fmla="*/ 0 h 4533900"/>
              <a:gd name="connsiteX1" fmla="*/ 4762501 w 4762501"/>
              <a:gd name="connsiteY1" fmla="*/ 0 h 4533900"/>
              <a:gd name="connsiteX2" fmla="*/ 4762501 w 4762501"/>
              <a:gd name="connsiteY2" fmla="*/ 4533900 h 4533900"/>
              <a:gd name="connsiteX3" fmla="*/ 0 w 4762501"/>
              <a:gd name="connsiteY3" fmla="*/ 4533900 h 4533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62501" h="4533900">
                <a:moveTo>
                  <a:pt x="0" y="0"/>
                </a:moveTo>
                <a:lnTo>
                  <a:pt x="4762501" y="0"/>
                </a:lnTo>
                <a:lnTo>
                  <a:pt x="4762501" y="4533900"/>
                </a:lnTo>
                <a:lnTo>
                  <a:pt x="0" y="4533900"/>
                </a:lnTo>
                <a:close/>
              </a:path>
            </a:pathLst>
          </a:custGeom>
          <a:solidFill>
            <a:srgbClr val="ACB1BB"/>
          </a:solidFill>
        </p:spPr>
        <p:txBody>
          <a:bodyPr wrap="square" anchor="ctr">
            <a:noAutofit/>
          </a:bodyPr>
          <a:lstStyle>
            <a:lvl1pPr>
              <a:defRPr lang="en-US" sz="2000" b="0" i="0" kern="1200" dirty="0">
                <a:solidFill>
                  <a:srgbClr val="FFFFFF"/>
                </a:solidFill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5348B1E4-6205-4141-8F77-D44BD86BC3BB}"/>
              </a:ext>
            </a:extLst>
          </p:cNvPr>
          <p:cNvSpPr>
            <a:spLocks noGrp="1"/>
          </p:cNvSpPr>
          <p:nvPr>
            <p:ph type="pic" sz="quarter" idx="146"/>
          </p:nvPr>
        </p:nvSpPr>
        <p:spPr>
          <a:xfrm>
            <a:off x="13109439" y="7719733"/>
            <a:ext cx="4762501" cy="4533900"/>
          </a:xfrm>
          <a:custGeom>
            <a:avLst/>
            <a:gdLst>
              <a:gd name="connsiteX0" fmla="*/ 0 w 4762501"/>
              <a:gd name="connsiteY0" fmla="*/ 0 h 4533900"/>
              <a:gd name="connsiteX1" fmla="*/ 4762501 w 4762501"/>
              <a:gd name="connsiteY1" fmla="*/ 0 h 4533900"/>
              <a:gd name="connsiteX2" fmla="*/ 4762501 w 4762501"/>
              <a:gd name="connsiteY2" fmla="*/ 4533900 h 4533900"/>
              <a:gd name="connsiteX3" fmla="*/ 0 w 4762501"/>
              <a:gd name="connsiteY3" fmla="*/ 4533900 h 4533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62501" h="4533900">
                <a:moveTo>
                  <a:pt x="0" y="0"/>
                </a:moveTo>
                <a:lnTo>
                  <a:pt x="4762501" y="0"/>
                </a:lnTo>
                <a:lnTo>
                  <a:pt x="4762501" y="4533900"/>
                </a:lnTo>
                <a:lnTo>
                  <a:pt x="0" y="4533900"/>
                </a:lnTo>
                <a:close/>
              </a:path>
            </a:pathLst>
          </a:custGeom>
          <a:solidFill>
            <a:srgbClr val="ACB1BB"/>
          </a:solidFill>
        </p:spPr>
        <p:txBody>
          <a:bodyPr wrap="square" anchor="ctr">
            <a:noAutofit/>
          </a:bodyPr>
          <a:lstStyle>
            <a:lvl1pPr>
              <a:defRPr lang="en-US" sz="2000" b="0" i="0" kern="1200" dirty="0">
                <a:solidFill>
                  <a:srgbClr val="FFFFFF"/>
                </a:solidFill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F3B34889-7EE3-44B2-BFF2-C78E496FEBF4}"/>
              </a:ext>
            </a:extLst>
          </p:cNvPr>
          <p:cNvSpPr>
            <a:spLocks noGrp="1"/>
          </p:cNvSpPr>
          <p:nvPr>
            <p:ph type="pic" sz="quarter" idx="147"/>
          </p:nvPr>
        </p:nvSpPr>
        <p:spPr>
          <a:xfrm>
            <a:off x="13109439" y="3109633"/>
            <a:ext cx="4762501" cy="4533901"/>
          </a:xfrm>
          <a:custGeom>
            <a:avLst/>
            <a:gdLst>
              <a:gd name="connsiteX0" fmla="*/ 0 w 4762501"/>
              <a:gd name="connsiteY0" fmla="*/ 0 h 4533901"/>
              <a:gd name="connsiteX1" fmla="*/ 4762501 w 4762501"/>
              <a:gd name="connsiteY1" fmla="*/ 0 h 4533901"/>
              <a:gd name="connsiteX2" fmla="*/ 4762501 w 4762501"/>
              <a:gd name="connsiteY2" fmla="*/ 4533901 h 4533901"/>
              <a:gd name="connsiteX3" fmla="*/ 0 w 4762501"/>
              <a:gd name="connsiteY3" fmla="*/ 4533901 h 4533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62501" h="4533901">
                <a:moveTo>
                  <a:pt x="0" y="0"/>
                </a:moveTo>
                <a:lnTo>
                  <a:pt x="4762501" y="0"/>
                </a:lnTo>
                <a:lnTo>
                  <a:pt x="4762501" y="4533901"/>
                </a:lnTo>
                <a:lnTo>
                  <a:pt x="0" y="4533901"/>
                </a:lnTo>
                <a:close/>
              </a:path>
            </a:pathLst>
          </a:custGeom>
          <a:solidFill>
            <a:srgbClr val="ACB1BB"/>
          </a:solidFill>
        </p:spPr>
        <p:txBody>
          <a:bodyPr wrap="square" anchor="ctr">
            <a:noAutofit/>
          </a:bodyPr>
          <a:lstStyle>
            <a:lvl1pPr>
              <a:defRPr sz="2000" b="0" i="0">
                <a:solidFill>
                  <a:srgbClr val="FFFFFF"/>
                </a:solidFill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62113CC8-D80F-46A1-B9F2-F94467D5FA78}"/>
              </a:ext>
            </a:extLst>
          </p:cNvPr>
          <p:cNvSpPr>
            <a:spLocks noGrp="1"/>
          </p:cNvSpPr>
          <p:nvPr>
            <p:ph type="pic" sz="quarter" idx="148"/>
          </p:nvPr>
        </p:nvSpPr>
        <p:spPr>
          <a:xfrm>
            <a:off x="17957973" y="3109633"/>
            <a:ext cx="4762501" cy="4533901"/>
          </a:xfrm>
          <a:custGeom>
            <a:avLst/>
            <a:gdLst>
              <a:gd name="connsiteX0" fmla="*/ 0 w 4762501"/>
              <a:gd name="connsiteY0" fmla="*/ 0 h 4533901"/>
              <a:gd name="connsiteX1" fmla="*/ 4762501 w 4762501"/>
              <a:gd name="connsiteY1" fmla="*/ 0 h 4533901"/>
              <a:gd name="connsiteX2" fmla="*/ 4762501 w 4762501"/>
              <a:gd name="connsiteY2" fmla="*/ 4533901 h 4533901"/>
              <a:gd name="connsiteX3" fmla="*/ 0 w 4762501"/>
              <a:gd name="connsiteY3" fmla="*/ 4533901 h 4533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62501" h="4533901">
                <a:moveTo>
                  <a:pt x="0" y="0"/>
                </a:moveTo>
                <a:lnTo>
                  <a:pt x="4762501" y="0"/>
                </a:lnTo>
                <a:lnTo>
                  <a:pt x="4762501" y="4533901"/>
                </a:lnTo>
                <a:lnTo>
                  <a:pt x="0" y="4533901"/>
                </a:lnTo>
                <a:close/>
              </a:path>
            </a:pathLst>
          </a:custGeom>
          <a:solidFill>
            <a:srgbClr val="ACB1BB"/>
          </a:solidFill>
        </p:spPr>
        <p:txBody>
          <a:bodyPr wrap="square" anchor="ctr">
            <a:noAutofit/>
          </a:bodyPr>
          <a:lstStyle>
            <a:lvl1pPr>
              <a:defRPr lang="en-US" sz="2000" b="0" i="0" kern="1200" dirty="0">
                <a:solidFill>
                  <a:srgbClr val="FFFFFF"/>
                </a:solidFill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2" name="Title">
            <a:extLst>
              <a:ext uri="{FF2B5EF4-FFF2-40B4-BE49-F238E27FC236}">
                <a16:creationId xmlns:a16="http://schemas.microsoft.com/office/drawing/2014/main" id="{D1A71265-2C40-6F72-E4B5-9239B7DB2152}"/>
              </a:ext>
            </a:extLst>
          </p:cNvPr>
          <p:cNvSpPr txBox="1">
            <a:spLocks noGrp="1"/>
          </p:cNvSpPr>
          <p:nvPr>
            <p:ph type="body" sz="quarter" idx="64" hasCustomPrompt="1"/>
          </p:nvPr>
        </p:nvSpPr>
        <p:spPr>
          <a:xfrm>
            <a:off x="1663526" y="1526988"/>
            <a:ext cx="10851203" cy="2202330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marR="0" indent="0" algn="l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6000" b="0" i="0" u="none" strike="noStrike" kern="1200" cap="none" spc="0" normalizeH="0" baseline="0" dirty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  <a:sym typeface="Helvetica Neue"/>
              </a:defRPr>
            </a:lvl1pPr>
          </a:lstStyle>
          <a:p>
            <a:pPr lvl="0"/>
            <a:r>
              <a:rPr lang="en-US" dirty="0"/>
              <a:t>Cím</a:t>
            </a:r>
          </a:p>
        </p:txBody>
      </p:sp>
      <p:sp>
        <p:nvSpPr>
          <p:cNvPr id="3" name="Double Click to edit text">
            <a:extLst>
              <a:ext uri="{FF2B5EF4-FFF2-40B4-BE49-F238E27FC236}">
                <a16:creationId xmlns:a16="http://schemas.microsoft.com/office/drawing/2014/main" id="{5FBB843A-B100-70D9-C07A-C674CB460ED5}"/>
              </a:ext>
            </a:extLst>
          </p:cNvPr>
          <p:cNvSpPr txBox="1">
            <a:spLocks noGrp="1"/>
          </p:cNvSpPr>
          <p:nvPr>
            <p:ph type="body" sz="quarter" idx="123" hasCustomPrompt="1"/>
          </p:nvPr>
        </p:nvSpPr>
        <p:spPr>
          <a:xfrm>
            <a:off x="1663526" y="4160042"/>
            <a:ext cx="10851203" cy="2384194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marR="0" indent="0" algn="l" defTabSz="8255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3200" b="0" i="0" u="none" strike="noStrike" kern="1200" cap="none" spc="0" normalizeH="0" baseline="0" dirty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  <a:sym typeface="Helvetica Neue"/>
              </a:defRPr>
            </a:lvl1pPr>
          </a:lstStyle>
          <a:p>
            <a:pPr lvl="0"/>
            <a:r>
              <a:rPr lang="hu-HU" noProof="0" dirty="0"/>
              <a:t>K</a:t>
            </a:r>
            <a:r>
              <a:rPr lang="en-US" dirty="0"/>
              <a:t>attintással szerkesztés</a:t>
            </a:r>
          </a:p>
        </p:txBody>
      </p:sp>
    </p:spTree>
    <p:extLst>
      <p:ext uri="{BB962C8B-B14F-4D97-AF65-F5344CB8AC3E}">
        <p14:creationId xmlns:p14="http://schemas.microsoft.com/office/powerpoint/2010/main" val="25679373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3">
            <a:extLst>
              <a:ext uri="{FF2B5EF4-FFF2-40B4-BE49-F238E27FC236}">
                <a16:creationId xmlns:a16="http://schemas.microsoft.com/office/drawing/2014/main" id="{90AD6D7B-F426-E92D-835A-E046F57C1910}"/>
              </a:ext>
            </a:extLst>
          </p:cNvPr>
          <p:cNvSpPr txBox="1">
            <a:spLocks/>
          </p:cNvSpPr>
          <p:nvPr userDrawn="1"/>
        </p:nvSpPr>
        <p:spPr>
          <a:xfrm>
            <a:off x="0" y="0"/>
            <a:ext cx="24380959" cy="13714214"/>
          </a:xfrm>
          <a:custGeom>
            <a:avLst/>
            <a:gdLst>
              <a:gd name="connsiteX0" fmla="*/ 0 w 24384000"/>
              <a:gd name="connsiteY0" fmla="*/ 0 h 13716000"/>
              <a:gd name="connsiteX1" fmla="*/ 24384000 w 24384000"/>
              <a:gd name="connsiteY1" fmla="*/ 0 h 13716000"/>
              <a:gd name="connsiteX2" fmla="*/ 24384000 w 24384000"/>
              <a:gd name="connsiteY2" fmla="*/ 13716000 h 13716000"/>
              <a:gd name="connsiteX3" fmla="*/ 0 w 24384000"/>
              <a:gd name="connsiteY3" fmla="*/ 13716000 h 1371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384000" h="13716000">
                <a:moveTo>
                  <a:pt x="0" y="0"/>
                </a:moveTo>
                <a:lnTo>
                  <a:pt x="24384000" y="0"/>
                </a:lnTo>
                <a:lnTo>
                  <a:pt x="24384000" y="13716000"/>
                </a:lnTo>
                <a:lnTo>
                  <a:pt x="0" y="13716000"/>
                </a:lnTo>
                <a:close/>
              </a:path>
            </a:pathLst>
          </a:custGeom>
          <a:solidFill>
            <a:srgbClr val="12274D"/>
          </a:solidFill>
        </p:spPr>
        <p:txBody>
          <a:bodyPr wrap="square" anchor="ctr">
            <a:noAutofit/>
          </a:bodyPr>
          <a:lstStyle>
            <a:lvl1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 b="0" i="0" u="none" strike="noStrike" cap="none" spc="0" baseline="0">
                <a:ln>
                  <a:noFill/>
                </a:ln>
                <a:solidFill>
                  <a:srgbClr val="FFFFFF"/>
                </a:solidFill>
                <a:uFillTx/>
                <a:latin typeface="Metropolis Regular" charset="0"/>
                <a:ea typeface="Metropolis Regular" charset="0"/>
                <a:cs typeface="Metropolis Regular" charset="0"/>
                <a:sym typeface="Helvetica Neue"/>
              </a:defRPr>
            </a:lvl1pPr>
            <a:lvl2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indent="177764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indent="355529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indent="533293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indent="711058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endParaRPr lang="en-US" sz="500" kern="0" dirty="0"/>
          </a:p>
        </p:txBody>
      </p:sp>
    </p:spTree>
    <p:extLst>
      <p:ext uri="{BB962C8B-B14F-4D97-AF65-F5344CB8AC3E}">
        <p14:creationId xmlns:p14="http://schemas.microsoft.com/office/powerpoint/2010/main" val="1807155437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">
            <a:extLst>
              <a:ext uri="{FF2B5EF4-FFF2-40B4-BE49-F238E27FC236}">
                <a16:creationId xmlns:a16="http://schemas.microsoft.com/office/drawing/2014/main" id="{AED74946-CDC9-5EE4-C635-04B4B3C5711D}"/>
              </a:ext>
            </a:extLst>
          </p:cNvPr>
          <p:cNvSpPr txBox="1">
            <a:spLocks/>
          </p:cNvSpPr>
          <p:nvPr userDrawn="1"/>
        </p:nvSpPr>
        <p:spPr>
          <a:xfrm>
            <a:off x="618644" y="12932423"/>
            <a:ext cx="330219" cy="408510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r" defTabSz="8255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000" b="0" i="0" u="none" strike="noStrike" cap="none" spc="0" normalizeH="0" baseline="0">
                <a:ln>
                  <a:noFill/>
                </a:ln>
                <a:solidFill>
                  <a:srgbClr val="1C1F25"/>
                </a:solidFill>
                <a:effectLst/>
                <a:uFillTx/>
                <a:latin typeface="Roboto Black"/>
                <a:ea typeface="Roboto Black"/>
                <a:cs typeface="Roboto Black"/>
                <a:sym typeface="Roboto Black"/>
              </a:defRPr>
            </a:lvl1pPr>
            <a:lvl2pPr marL="0" marR="0" indent="2286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indent="4572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indent="6858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indent="9144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indent="11430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indent="13716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indent="16002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indent="18288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fld id="{86CB4B4D-7CA3-9044-876B-883B54F8677D}" type="slidenum">
              <a:rPr lang="en-US" b="1" i="0" smtClean="0">
                <a:latin typeface="Franklin Gothic Book" panose="020B0503020102020204" pitchFamily="34" charset="0"/>
                <a:ea typeface="Metropolis Black" charset="0"/>
                <a:cs typeface="Metropolis Black" charset="0"/>
              </a:rPr>
              <a:pPr/>
              <a:t>‹#›</a:t>
            </a:fld>
            <a:r>
              <a:rPr lang="en-US" b="1" i="0" dirty="0">
                <a:latin typeface="Metropolis Black" charset="0"/>
                <a:ea typeface="Metropolis Black" charset="0"/>
                <a:cs typeface="Metropolis Black" charset="0"/>
              </a:rPr>
              <a:t> </a:t>
            </a:r>
          </a:p>
        </p:txBody>
      </p:sp>
      <p:sp>
        <p:nvSpPr>
          <p:cNvPr id="8" name="KOPA STUDIO">
            <a:extLst>
              <a:ext uri="{FF2B5EF4-FFF2-40B4-BE49-F238E27FC236}">
                <a16:creationId xmlns:a16="http://schemas.microsoft.com/office/drawing/2014/main" id="{D66ED9B9-AF3F-6869-6082-F2B95241333E}"/>
              </a:ext>
            </a:extLst>
          </p:cNvPr>
          <p:cNvSpPr txBox="1"/>
          <p:nvPr userDrawn="1"/>
        </p:nvSpPr>
        <p:spPr>
          <a:xfrm>
            <a:off x="1690282" y="569353"/>
            <a:ext cx="6981719" cy="60785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0" tIns="0" rIns="0" bIns="0">
            <a:spAutoFit/>
          </a:bodyPr>
          <a:lstStyle/>
          <a:p>
            <a:pPr algn="l">
              <a:lnSpc>
                <a:spcPct val="150000"/>
              </a:lnSpc>
              <a:defRPr sz="2000" b="0">
                <a:solidFill>
                  <a:srgbClr val="1C1F25"/>
                </a:solidFill>
                <a:latin typeface="Roboto Black"/>
                <a:ea typeface="Roboto Black"/>
                <a:cs typeface="Roboto Black"/>
                <a:sym typeface="Roboto Black"/>
              </a:defRPr>
            </a:pPr>
            <a:r>
              <a:rPr lang="hu-HU" sz="3000" b="1" dirty="0">
                <a:latin typeface="Franklin Gothic Book" panose="020B0503020102020204" pitchFamily="34" charset="0"/>
                <a:ea typeface="Metropolis" charset="0"/>
                <a:cs typeface="Metropolis" charset="0"/>
              </a:rPr>
              <a:t>IKK</a:t>
            </a:r>
            <a:r>
              <a:rPr lang="hu-HU" sz="2800" dirty="0">
                <a:latin typeface="Franklin Gothic Book" panose="020B0503020102020204" pitchFamily="34" charset="0"/>
                <a:ea typeface="Metropolis" charset="0"/>
                <a:cs typeface="Metropolis" charset="0"/>
              </a:rPr>
              <a:t> - INNOVATÍV</a:t>
            </a:r>
            <a:r>
              <a:rPr lang="hu-HU" sz="2800" baseline="0" dirty="0">
                <a:latin typeface="Franklin Gothic Book" panose="020B0503020102020204" pitchFamily="34" charset="0"/>
                <a:ea typeface="Metropolis" charset="0"/>
                <a:cs typeface="Metropolis" charset="0"/>
              </a:rPr>
              <a:t> KÉPZÉSTÁMOGATÓ KÖZPONT</a:t>
            </a:r>
            <a:endParaRPr sz="2800" dirty="0">
              <a:solidFill>
                <a:srgbClr val="6A6E77"/>
              </a:solidFill>
              <a:latin typeface="Franklin Gothic Book" panose="020B0503020102020204" pitchFamily="34" charset="0"/>
              <a:ea typeface="Metropolis" charset="0"/>
              <a:cs typeface="Metropolis" charset="0"/>
              <a:sym typeface="Roboto Light"/>
            </a:endParaRPr>
          </a:p>
        </p:txBody>
      </p:sp>
      <p:sp>
        <p:nvSpPr>
          <p:cNvPr id="9" name="www.websitename.com">
            <a:extLst>
              <a:ext uri="{FF2B5EF4-FFF2-40B4-BE49-F238E27FC236}">
                <a16:creationId xmlns:a16="http://schemas.microsoft.com/office/drawing/2014/main" id="{0E828266-F6DC-B9F3-3463-4369F4AB0411}"/>
              </a:ext>
            </a:extLst>
          </p:cNvPr>
          <p:cNvSpPr txBox="1"/>
          <p:nvPr userDrawn="1"/>
        </p:nvSpPr>
        <p:spPr>
          <a:xfrm>
            <a:off x="1215046" y="12963649"/>
            <a:ext cx="7031412" cy="3444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0" tIns="0" rIns="0" bIns="0">
            <a:spAutoFit/>
          </a:bodyPr>
          <a:lstStyle>
            <a:lvl1pPr algn="l">
              <a:lnSpc>
                <a:spcPct val="150000"/>
              </a:lnSpc>
              <a:defRPr sz="2000" b="0">
                <a:solidFill>
                  <a:srgbClr val="6A6E77"/>
                </a:solidFill>
                <a:latin typeface="Roboto Light"/>
                <a:ea typeface="Roboto Light"/>
                <a:cs typeface="Roboto Light"/>
                <a:sym typeface="Roboto Light"/>
              </a:defRPr>
            </a:lvl1pPr>
          </a:lstStyle>
          <a:p>
            <a:pPr algn="r"/>
            <a:r>
              <a:rPr lang="hu-HU" sz="1700" b="0" dirty="0">
                <a:latin typeface="Franklin Gothic Book" panose="020B0503020102020204" pitchFamily="34" charset="0"/>
                <a:ea typeface="Metropolis" charset="0"/>
                <a:cs typeface="Metropolis" charset="0"/>
              </a:rPr>
              <a:t>A prezentáció</a:t>
            </a:r>
            <a:r>
              <a:rPr lang="hu-HU" sz="1700" b="0" baseline="0" dirty="0">
                <a:latin typeface="Franklin Gothic Book" panose="020B0503020102020204" pitchFamily="34" charset="0"/>
                <a:ea typeface="Metropolis" charset="0"/>
                <a:cs typeface="Metropolis" charset="0"/>
              </a:rPr>
              <a:t> tartalma bizalmas információ, harmadik félnek nem adható ki.</a:t>
            </a:r>
            <a:endParaRPr sz="1700" b="0" dirty="0">
              <a:latin typeface="Franklin Gothic Book" panose="020B0503020102020204" pitchFamily="34" charset="0"/>
              <a:ea typeface="Metropolis" charset="0"/>
              <a:cs typeface="Metropolis" charset="0"/>
            </a:endParaRPr>
          </a:p>
        </p:txBody>
      </p:sp>
      <p:pic>
        <p:nvPicPr>
          <p:cNvPr id="10" name="Picture 2">
            <a:extLst>
              <a:ext uri="{FF2B5EF4-FFF2-40B4-BE49-F238E27FC236}">
                <a16:creationId xmlns:a16="http://schemas.microsoft.com/office/drawing/2014/main" id="{604A746C-B383-3A9E-36F5-7E17B3506421}"/>
              </a:ext>
            </a:extLst>
          </p:cNvPr>
          <p:cNvPicPr>
            <a:picLocks noChangeAspect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8876" y="439102"/>
            <a:ext cx="933467" cy="933467"/>
          </a:xfrm>
          <a:prstGeom prst="rect">
            <a:avLst/>
          </a:prstGeom>
        </p:spPr>
      </p:pic>
      <p:pic>
        <p:nvPicPr>
          <p:cNvPr id="11" name="Picture 4">
            <a:extLst>
              <a:ext uri="{FF2B5EF4-FFF2-40B4-BE49-F238E27FC236}">
                <a16:creationId xmlns:a16="http://schemas.microsoft.com/office/drawing/2014/main" id="{A4B47F88-C845-9E04-CFEC-29A6C3E9A957}"/>
              </a:ext>
            </a:extLst>
          </p:cNvPr>
          <p:cNvPicPr>
            <a:picLocks noChangeAspect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06156" y="11636319"/>
            <a:ext cx="1317288" cy="16752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12957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8" r:id="rId1"/>
    <p:sldLayoutId id="2147483893" r:id="rId2"/>
    <p:sldLayoutId id="2147483894" r:id="rId3"/>
    <p:sldLayoutId id="2147483895" r:id="rId4"/>
    <p:sldLayoutId id="2147483896" r:id="rId5"/>
    <p:sldLayoutId id="2147483708" r:id="rId6"/>
    <p:sldLayoutId id="2147483897" r:id="rId7"/>
  </p:sldLayoutIdLst>
  <p:hf sldNum="0" hdr="0" ftr="0"/>
  <p:txStyles>
    <p:titleStyle>
      <a:lvl1pPr algn="l" defTabSz="1828800" rtl="0" eaLnBrk="1" latinLnBrk="0" hangingPunct="1">
        <a:lnSpc>
          <a:spcPct val="0"/>
        </a:lnSpc>
        <a:spcBef>
          <a:spcPct val="0"/>
        </a:spcBef>
        <a:buNone/>
        <a:defRPr sz="8000" kern="1200">
          <a:solidFill>
            <a:schemeClr val="tx1"/>
          </a:solidFill>
          <a:latin typeface="Franklin Gothic Book" panose="020B0503020102020204" pitchFamily="34" charset="0"/>
          <a:ea typeface="+mj-ea"/>
          <a:cs typeface="+mj-cs"/>
        </a:defRPr>
      </a:lvl1pPr>
    </p:titleStyle>
    <p:bodyStyle>
      <a:lvl1pPr marL="0" indent="0" algn="l" defTabSz="1828800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None/>
        <a:defRPr sz="5600" kern="1200">
          <a:solidFill>
            <a:schemeClr val="tx1"/>
          </a:solidFill>
          <a:latin typeface="Franklin Gothic Book" panose="020B0503020102020204" pitchFamily="34" charset="0"/>
          <a:ea typeface="+mn-ea"/>
          <a:cs typeface="+mn-cs"/>
        </a:defRPr>
      </a:lvl1pPr>
      <a:lvl2pPr marL="914400" indent="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4800" kern="1200">
          <a:solidFill>
            <a:schemeClr val="tx1"/>
          </a:solidFill>
          <a:latin typeface="Franklin Gothic Book" panose="020B0503020102020204" pitchFamily="34" charset="0"/>
          <a:ea typeface="+mn-ea"/>
          <a:cs typeface="+mn-cs"/>
        </a:defRPr>
      </a:lvl2pPr>
      <a:lvl3pPr marL="1828800" indent="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4000" kern="1200">
          <a:solidFill>
            <a:schemeClr val="tx1"/>
          </a:solidFill>
          <a:latin typeface="Franklin Gothic Book" panose="020B0503020102020204" pitchFamily="34" charset="0"/>
          <a:ea typeface="+mn-ea"/>
          <a:cs typeface="+mn-cs"/>
        </a:defRPr>
      </a:lvl3pPr>
      <a:lvl4pPr marL="2743200" indent="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3600" kern="1200">
          <a:solidFill>
            <a:schemeClr val="tx1"/>
          </a:solidFill>
          <a:latin typeface="Franklin Gothic Book" panose="020B0503020102020204" pitchFamily="34" charset="0"/>
          <a:ea typeface="+mn-ea"/>
          <a:cs typeface="+mn-cs"/>
        </a:defRPr>
      </a:lvl4pPr>
      <a:lvl5pPr marL="3657600" indent="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3600" kern="1200">
          <a:solidFill>
            <a:schemeClr val="tx1"/>
          </a:solidFill>
          <a:latin typeface="Franklin Gothic Book" panose="020B0503020102020204" pitchFamily="34" charset="0"/>
          <a:ea typeface="+mn-ea"/>
          <a:cs typeface="+mn-cs"/>
        </a:defRPr>
      </a:lvl5pPr>
      <a:lvl6pPr marL="50292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943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858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772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743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576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5720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486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400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315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4">
            <a:extLst>
              <a:ext uri="{FF2B5EF4-FFF2-40B4-BE49-F238E27FC236}">
                <a16:creationId xmlns:a16="http://schemas.microsoft.com/office/drawing/2014/main" id="{0E303E85-8C2C-7D01-0AE1-28AD6B12BFBA}"/>
              </a:ext>
            </a:extLst>
          </p:cNvPr>
          <p:cNvSpPr txBox="1">
            <a:spLocks/>
          </p:cNvSpPr>
          <p:nvPr/>
        </p:nvSpPr>
        <p:spPr>
          <a:xfrm>
            <a:off x="9446329" y="11916239"/>
            <a:ext cx="5490282" cy="533261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marR="0" indent="0" algn="ctr" defTabSz="412667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1000" b="0" i="0" u="none" strike="noStrike" cap="none" spc="0" normalizeH="0" baseline="0" dirty="0">
                <a:ln>
                  <a:noFill/>
                </a:ln>
                <a:solidFill>
                  <a:srgbClr val="F7F9FF"/>
                </a:solidFill>
                <a:effectLst/>
                <a:uFillTx/>
                <a:latin typeface="Metropolis Light" charset="0"/>
                <a:ea typeface="Metropolis Light" charset="0"/>
                <a:cs typeface="Metropolis Light" charset="0"/>
                <a:sym typeface="Helvetica Neue"/>
              </a:defRPr>
            </a:lvl1pPr>
            <a:lvl2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indent="177764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indent="355529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indent="533293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indent="711058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r>
              <a:rPr lang="hu-HU" sz="3200" i="1" kern="0">
                <a:latin typeface="Franklin Gothic Book" panose="020B0503020102020204" pitchFamily="34" charset="0"/>
              </a:rPr>
              <a:t>Kezünkben a digitális jövő</a:t>
            </a:r>
          </a:p>
          <a:p>
            <a:endParaRPr lang="hu-HU" sz="2400" kern="0"/>
          </a:p>
        </p:txBody>
      </p:sp>
      <p:sp>
        <p:nvSpPr>
          <p:cNvPr id="4" name="Szöveg helye 3">
            <a:extLst>
              <a:ext uri="{FF2B5EF4-FFF2-40B4-BE49-F238E27FC236}">
                <a16:creationId xmlns:a16="http://schemas.microsoft.com/office/drawing/2014/main" id="{6D99FE69-B113-D82B-7166-BF8A4730CA0F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2277003" y="4066065"/>
            <a:ext cx="19828933" cy="1235072"/>
          </a:xfrm>
        </p:spPr>
        <p:txBody>
          <a:bodyPr/>
          <a:lstStyle/>
          <a:p>
            <a:r>
              <a:rPr lang="hu-HU" dirty="0"/>
              <a:t>Módosítások a</a:t>
            </a:r>
          </a:p>
          <a:p>
            <a:r>
              <a:rPr lang="hu-HU" dirty="0"/>
              <a:t>Fa- és bútoripar ágazat szakmáinak képzési és kimeneti követelményeiben</a:t>
            </a:r>
          </a:p>
        </p:txBody>
      </p:sp>
      <p:pic>
        <p:nvPicPr>
          <p:cNvPr id="2" name="Picture 6">
            <a:extLst>
              <a:ext uri="{FF2B5EF4-FFF2-40B4-BE49-F238E27FC236}">
                <a16:creationId xmlns:a16="http://schemas.microsoft.com/office/drawing/2014/main" id="{24C4558A-6584-E320-3579-0535E2FD72F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78282" y="9817507"/>
            <a:ext cx="3427435" cy="12883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2441160"/>
      </p:ext>
    </p:extLst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4">
            <a:extLst>
              <a:ext uri="{FF2B5EF4-FFF2-40B4-BE49-F238E27FC236}">
                <a16:creationId xmlns:a16="http://schemas.microsoft.com/office/drawing/2014/main" id="{088AB192-8F00-0B16-ECD7-957280E86796}"/>
              </a:ext>
            </a:extLst>
          </p:cNvPr>
          <p:cNvSpPr txBox="1">
            <a:spLocks/>
          </p:cNvSpPr>
          <p:nvPr/>
        </p:nvSpPr>
        <p:spPr>
          <a:xfrm>
            <a:off x="9446329" y="11916239"/>
            <a:ext cx="5490282" cy="533261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marR="0" indent="0" algn="ctr" defTabSz="412667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1000" b="0" i="0" u="none" strike="noStrike" cap="none" spc="0" normalizeH="0" baseline="0" dirty="0">
                <a:ln>
                  <a:noFill/>
                </a:ln>
                <a:solidFill>
                  <a:srgbClr val="F7F9FF"/>
                </a:solidFill>
                <a:effectLst/>
                <a:uFillTx/>
                <a:latin typeface="Metropolis Light" charset="0"/>
                <a:ea typeface="Metropolis Light" charset="0"/>
                <a:cs typeface="Metropolis Light" charset="0"/>
                <a:sym typeface="Helvetica Neue"/>
              </a:defRPr>
            </a:lvl1pPr>
            <a:lvl2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indent="177764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indent="355529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indent="533293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indent="711058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r>
              <a:rPr lang="hu-HU" sz="3200" i="1" kern="0" dirty="0">
                <a:latin typeface="Franklin Gothic Book" panose="020B0503020102020204" pitchFamily="34" charset="0"/>
              </a:rPr>
              <a:t>Kezünkben a digitális jövő</a:t>
            </a:r>
          </a:p>
          <a:p>
            <a:endParaRPr lang="hu-HU" sz="2400" kern="0" dirty="0"/>
          </a:p>
        </p:txBody>
      </p:sp>
      <p:sp>
        <p:nvSpPr>
          <p:cNvPr id="8" name="Szöveg helye 7">
            <a:extLst>
              <a:ext uri="{FF2B5EF4-FFF2-40B4-BE49-F238E27FC236}">
                <a16:creationId xmlns:a16="http://schemas.microsoft.com/office/drawing/2014/main" id="{507DFDC7-488A-9312-BA3D-B67E81EBB37D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7185785" y="4802556"/>
            <a:ext cx="10012427" cy="1235072"/>
          </a:xfrm>
        </p:spPr>
        <p:txBody>
          <a:bodyPr/>
          <a:lstStyle/>
          <a:p>
            <a:r>
              <a:rPr lang="hu-HU" dirty="0"/>
              <a:t>Köszönöm a figyelmet!</a:t>
            </a:r>
          </a:p>
        </p:txBody>
      </p:sp>
      <p:sp>
        <p:nvSpPr>
          <p:cNvPr id="9" name="Szöveg helye 8">
            <a:extLst>
              <a:ext uri="{FF2B5EF4-FFF2-40B4-BE49-F238E27FC236}">
                <a16:creationId xmlns:a16="http://schemas.microsoft.com/office/drawing/2014/main" id="{6393D889-2488-CFFF-C449-7745C62F0A71}"/>
              </a:ext>
            </a:extLst>
          </p:cNvPr>
          <p:cNvSpPr>
            <a:spLocks noGrp="1"/>
          </p:cNvSpPr>
          <p:nvPr>
            <p:ph type="body" sz="quarter" idx="123"/>
          </p:nvPr>
        </p:nvSpPr>
        <p:spPr>
          <a:xfrm>
            <a:off x="4255883" y="8611114"/>
            <a:ext cx="15871173" cy="2278081"/>
          </a:xfrm>
        </p:spPr>
        <p:txBody>
          <a:bodyPr/>
          <a:lstStyle/>
          <a:p>
            <a:pPr>
              <a:lnSpc>
                <a:spcPct val="100000"/>
              </a:lnSpc>
              <a:spcAft>
                <a:spcPts val="600"/>
              </a:spcAft>
            </a:pPr>
            <a:r>
              <a:rPr lang="hu-HU" sz="6000" dirty="0">
                <a:solidFill>
                  <a:schemeClr val="bg1"/>
                </a:solidFill>
                <a:latin typeface="Franklin Gothic Book" panose="020B0503020102020204" pitchFamily="34" charset="0"/>
              </a:rPr>
              <a:t>IKK Nonprofit Zrt. </a:t>
            </a:r>
            <a:br>
              <a:rPr lang="hu-HU" sz="6000" dirty="0">
                <a:solidFill>
                  <a:schemeClr val="bg1"/>
                </a:solidFill>
                <a:latin typeface="Franklin Gothic Book" panose="020B0503020102020204" pitchFamily="34" charset="0"/>
              </a:rPr>
            </a:br>
            <a:r>
              <a:rPr lang="hu-HU" sz="6000" dirty="0">
                <a:solidFill>
                  <a:schemeClr val="bg1"/>
                </a:solidFill>
                <a:latin typeface="Franklin Gothic Book" panose="020B0503020102020204" pitchFamily="34" charset="0"/>
              </a:rPr>
              <a:t>ikk.hu | iroda@ikk.hu</a:t>
            </a:r>
          </a:p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1063760755"/>
      </p:ext>
    </p:extLst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zöveg helye 7">
            <a:extLst>
              <a:ext uri="{FF2B5EF4-FFF2-40B4-BE49-F238E27FC236}">
                <a16:creationId xmlns:a16="http://schemas.microsoft.com/office/drawing/2014/main" id="{C8170613-D7A2-6307-8386-2ADDFE72D4D7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1663526" y="1526988"/>
            <a:ext cx="19868006" cy="1181707"/>
          </a:xfrm>
        </p:spPr>
        <p:txBody>
          <a:bodyPr/>
          <a:lstStyle/>
          <a:p>
            <a:r>
              <a:rPr lang="hu-HU" b="1"/>
              <a:t>Bevezethetőség - alkalmazás</a:t>
            </a:r>
          </a:p>
        </p:txBody>
      </p:sp>
      <p:sp>
        <p:nvSpPr>
          <p:cNvPr id="9" name="Szöveg helye 8">
            <a:extLst>
              <a:ext uri="{FF2B5EF4-FFF2-40B4-BE49-F238E27FC236}">
                <a16:creationId xmlns:a16="http://schemas.microsoft.com/office/drawing/2014/main" id="{98940AEB-3DF4-1B97-E13F-2A46419DF4FF}"/>
              </a:ext>
            </a:extLst>
          </p:cNvPr>
          <p:cNvSpPr>
            <a:spLocks noGrp="1"/>
          </p:cNvSpPr>
          <p:nvPr>
            <p:ph type="body" sz="quarter" idx="123"/>
          </p:nvPr>
        </p:nvSpPr>
        <p:spPr>
          <a:xfrm>
            <a:off x="1663526" y="2708695"/>
            <a:ext cx="20405166" cy="9480318"/>
          </a:xfrm>
        </p:spPr>
        <p:txBody>
          <a:bodyPr/>
          <a:lstStyle/>
          <a:p>
            <a:pPr algn="just">
              <a:lnSpc>
                <a:spcPct val="100000"/>
              </a:lnSpc>
            </a:pPr>
            <a:r>
              <a:rPr lang="hu-HU" sz="3100" dirty="0"/>
              <a:t>Szakképzésről szóló 2019. évi LXXX. törvény 11.§ (4) </a:t>
            </a:r>
          </a:p>
          <a:p>
            <a:pPr algn="just">
              <a:lnSpc>
                <a:spcPct val="100000"/>
              </a:lnSpc>
            </a:pPr>
            <a:r>
              <a:rPr lang="hu-HU" sz="3100" dirty="0"/>
              <a:t>„A képzési és kimeneti követelményeket érintő változást – a nem érdemi jellegű vagy a tanulóra kedvezőbb változás kivételével – kizárólag a változással érintett legalacsonyabb iskolai évfolyamtól kezdve felmenő rendszerben a tanév első napjával lehet bevezetni, és azt a bevezetést megelőző első tanév kezdő napjáig kell közzétenni. A képzési és kimeneti követelmények módosítása a módosítást megelőzően közzétett képzési és kimeneti követelmények szerint indított szakmai oktatást nem érinti.”</a:t>
            </a:r>
          </a:p>
          <a:p>
            <a:pPr algn="just">
              <a:lnSpc>
                <a:spcPct val="100000"/>
              </a:lnSpc>
            </a:pPr>
            <a:endParaRPr lang="hu-HU" sz="3100" dirty="0"/>
          </a:p>
          <a:p>
            <a:pPr algn="just">
              <a:lnSpc>
                <a:spcPct val="100000"/>
              </a:lnSpc>
            </a:pPr>
            <a:r>
              <a:rPr lang="hu-HU" sz="3100" dirty="0"/>
              <a:t>A Fa- és bútoripar ágazathoz tartozó szakmák képzési és kimeneti követelményei 2023.11.21-én, közzétételük napján hatályba léptek, alkalmazásuk ettől a naptól kötelező. </a:t>
            </a:r>
          </a:p>
          <a:p>
            <a:pPr algn="just">
              <a:lnSpc>
                <a:spcPct val="100000"/>
              </a:lnSpc>
            </a:pPr>
            <a:endParaRPr lang="hu-HU" sz="3100" dirty="0"/>
          </a:p>
          <a:p>
            <a:pPr algn="just">
              <a:lnSpc>
                <a:spcPct val="100000"/>
              </a:lnSpc>
            </a:pPr>
            <a:r>
              <a:rPr lang="hu-HU" sz="3100" dirty="0"/>
              <a:t>A Faipari technikus szakma esetében a felmenő rendszerben bevezetésre kerülő változtatásokat a KKK </a:t>
            </a:r>
            <a:r>
              <a:rPr kumimoji="0" lang="hu-HU" sz="310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Franklin Gothic Book" panose="020B0503020102020204" pitchFamily="34" charset="0"/>
                <a:sym typeface="Helvetica Neue"/>
              </a:rPr>
              <a:t>2024.04.05-én közzétett verziója tartalmazza, és a 2024/2025-ös tanév első napjától alkalmazandó.</a:t>
            </a:r>
            <a:endParaRPr lang="hu-HU" sz="3100" dirty="0"/>
          </a:p>
          <a:p>
            <a:pPr algn="just">
              <a:lnSpc>
                <a:spcPct val="100000"/>
              </a:lnSpc>
            </a:pPr>
            <a:endParaRPr lang="hu-HU" sz="3100" dirty="0"/>
          </a:p>
        </p:txBody>
      </p:sp>
    </p:spTree>
    <p:extLst>
      <p:ext uri="{BB962C8B-B14F-4D97-AF65-F5344CB8AC3E}">
        <p14:creationId xmlns:p14="http://schemas.microsoft.com/office/powerpoint/2010/main" val="2613158402"/>
      </p:ext>
    </p:extLst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28A43212-B07A-F836-C356-627054E239C4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1710924" y="1241101"/>
            <a:ext cx="21985857" cy="690114"/>
          </a:xfrm>
        </p:spPr>
        <p:txBody>
          <a:bodyPr/>
          <a:lstStyle/>
          <a:p>
            <a:r>
              <a:rPr lang="hu-HU" b="1"/>
              <a:t>Minden KKK-t érintő változás</a:t>
            </a: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CCE44864-840C-B48E-347A-189A2A8CC9F6}"/>
              </a:ext>
            </a:extLst>
          </p:cNvPr>
          <p:cNvSpPr>
            <a:spLocks noGrp="1"/>
          </p:cNvSpPr>
          <p:nvPr>
            <p:ph type="body" sz="quarter" idx="123"/>
          </p:nvPr>
        </p:nvSpPr>
        <p:spPr>
          <a:xfrm>
            <a:off x="1710924" y="2454755"/>
            <a:ext cx="21470809" cy="10403458"/>
          </a:xfrm>
        </p:spPr>
        <p:txBody>
          <a:bodyPr/>
          <a:lstStyle/>
          <a:p>
            <a:pPr marL="457200" indent="-457200" algn="just">
              <a:lnSpc>
                <a:spcPct val="10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hu-HU" sz="3100" dirty="0"/>
              <a:t>alapadatok (1.9) közé bekerült a szakmai oktatás foglalkozásainak száma:</a:t>
            </a:r>
          </a:p>
          <a:p>
            <a:pPr marL="1600200" lvl="1" indent="-685800" algn="just">
              <a:lnSpc>
                <a:spcPct val="10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hu-HU" sz="3100" dirty="0"/>
              <a:t>5 éves technikumi oktatásban legalább 2100 óra</a:t>
            </a:r>
          </a:p>
          <a:p>
            <a:pPr marL="1600200" lvl="1" indent="-685800" algn="just">
              <a:lnSpc>
                <a:spcPct val="10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hu-HU" sz="3100" dirty="0"/>
              <a:t>6 éves technikumi oktatásban legalább 3200 óra</a:t>
            </a:r>
          </a:p>
          <a:p>
            <a:pPr marL="1600200" lvl="1" indent="-685800" algn="just">
              <a:lnSpc>
                <a:spcPct val="10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hu-HU" sz="3100" dirty="0"/>
              <a:t>3 éves szakképző iskolai oktatásban legalább 2100 óra </a:t>
            </a:r>
          </a:p>
          <a:p>
            <a:pPr marL="1600200" lvl="1" indent="-685800" algn="just">
              <a:lnSpc>
                <a:spcPct val="10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hu-HU" sz="3100" dirty="0"/>
              <a:t>4 éves szakképző iskolai oktatásban legalább 3200 óra</a:t>
            </a:r>
          </a:p>
          <a:p>
            <a:pPr marL="1600200" lvl="1" indent="-685800" algn="just">
              <a:lnSpc>
                <a:spcPct val="10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hu-HU" sz="3100" dirty="0"/>
              <a:t>2 éves kizárólag szakmai vizsgára történő felkészítésben legalább 2100 óra</a:t>
            </a:r>
          </a:p>
          <a:p>
            <a:pPr marL="1600200" lvl="1" indent="-685800" algn="just">
              <a:lnSpc>
                <a:spcPct val="10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hu-HU" sz="3100" dirty="0"/>
              <a:t>3 éves kizárólag szakmai vizsgára történő felkészítésben legalább 3200 óra megtartott foglalkozás</a:t>
            </a:r>
          </a:p>
          <a:p>
            <a:pPr lvl="1" algn="just">
              <a:lnSpc>
                <a:spcPct val="100000"/>
              </a:lnSpc>
              <a:spcBef>
                <a:spcPts val="0"/>
              </a:spcBef>
            </a:pPr>
            <a:endParaRPr lang="hu-HU" sz="3100" dirty="0"/>
          </a:p>
          <a:p>
            <a:pPr marL="457200" indent="-457200" algn="just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hu-HU" sz="3100" dirty="0"/>
              <a:t>a szakmai követelmények (6.2, 6.3) a fenntarthatóságra, „zöldítésre” vonatkozó tartalmakkal bővültek, továbbá a munka-, baleset-, tűzvédelmi előírások is bekerültek, amennyiben nem tartalmazta a KKK (a részszakmák esetében is)</a:t>
            </a:r>
          </a:p>
          <a:p>
            <a:pPr marL="457200" indent="-457200" algn="just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hu-HU" sz="3100" dirty="0"/>
              <a:t>ágazati alapvizsga eredményének beszámítása (8.8) ágazaton belül azonos lett, 10-20% közötti mértékkel</a:t>
            </a:r>
          </a:p>
          <a:p>
            <a:pPr marL="457200" indent="-457200" algn="just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hu-HU" sz="3100" dirty="0"/>
              <a:t>a portfólió a vizsgára bocsátás feltétele lett (8.2.1)</a:t>
            </a:r>
          </a:p>
          <a:p>
            <a:pPr marL="457200" indent="-457200" algn="just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hu-HU" sz="3100" dirty="0"/>
              <a:t>interaktív vizsgatevékenység során „az interaktív vizsgarendszer által előre megadott válaszlehetőségek közül kell kiválasztani a megfelelő válasz(oka)t”, így az ehhez nem illeszkedő feladattípusok törlésre kerültek (8.3.2)</a:t>
            </a:r>
          </a:p>
          <a:p>
            <a:pPr marL="457200" indent="-457200" algn="just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hu-HU" sz="3100" dirty="0"/>
              <a:t>az interaktív vizsgatevékenység értékelésében (8.3.5) egyértelművé lett téve, hogy a több vizsgarészből/tanulási egységből/témakörből egybefüggő feladatsor készül, értékelésük nem külön történik</a:t>
            </a:r>
          </a:p>
          <a:p>
            <a:pPr marL="457200" indent="-457200" algn="just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hu-HU" sz="3100" dirty="0"/>
              <a:t>nem programozható számológép használható, amennyiben számítást igénylő feladatot tartalmaz a szakmai vizsga (a részszakmák esetében is)</a:t>
            </a:r>
          </a:p>
          <a:p>
            <a:pPr marL="457200" indent="-457200" algn="just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hu-HU" sz="3100" dirty="0">
                <a:latin typeface="Franklin Gothic Book"/>
              </a:rPr>
              <a:t>részszakma esetén a FEOR foglalkozás megnevezésén (10.3) túl legalább egy munkakör megnevezése</a:t>
            </a:r>
          </a:p>
          <a:p>
            <a:pPr algn="just">
              <a:lnSpc>
                <a:spcPct val="100000"/>
              </a:lnSpc>
            </a:pPr>
            <a:endParaRPr lang="hu-HU" sz="3100" dirty="0"/>
          </a:p>
          <a:p>
            <a:pPr algn="just">
              <a:lnSpc>
                <a:spcPct val="100000"/>
              </a:lnSpc>
            </a:pPr>
            <a:r>
              <a:rPr lang="hu-HU" sz="3100" dirty="0"/>
              <a:t>(A zárójelben jelzett pontok a több szakmairánnyal, részszakmával rendelkező szakmák esetében csak az első szakmairányra, részszakmára vonatkoznak.)</a:t>
            </a:r>
          </a:p>
          <a:p>
            <a:pPr algn="just"/>
            <a:endParaRPr lang="hu-HU" sz="3100" dirty="0"/>
          </a:p>
        </p:txBody>
      </p:sp>
    </p:spTree>
    <p:extLst>
      <p:ext uri="{BB962C8B-B14F-4D97-AF65-F5344CB8AC3E}">
        <p14:creationId xmlns:p14="http://schemas.microsoft.com/office/powerpoint/2010/main" val="4053096386"/>
      </p:ext>
    </p:extLst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D5C6C27D-011E-9015-3799-B017526886F1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1684518" y="1222188"/>
            <a:ext cx="20443439" cy="877545"/>
          </a:xfrm>
        </p:spPr>
        <p:txBody>
          <a:bodyPr/>
          <a:lstStyle/>
          <a:p>
            <a:r>
              <a:rPr lang="hu-HU" b="1" dirty="0"/>
              <a:t>Az ágazat szakmái, szakmairányai, részszakmái</a:t>
            </a:r>
          </a:p>
        </p:txBody>
      </p:sp>
      <p:graphicFrame>
        <p:nvGraphicFramePr>
          <p:cNvPr id="9" name="Táblázat 8">
            <a:extLst>
              <a:ext uri="{FF2B5EF4-FFF2-40B4-BE49-F238E27FC236}">
                <a16:creationId xmlns:a16="http://schemas.microsoft.com/office/drawing/2014/main" id="{B231290E-3C1E-1FD9-E670-B8A15B2FAB7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66441153"/>
              </p:ext>
            </p:extLst>
          </p:nvPr>
        </p:nvGraphicFramePr>
        <p:xfrm>
          <a:off x="1684516" y="2302934"/>
          <a:ext cx="21277083" cy="8094133"/>
        </p:xfrm>
        <a:graphic>
          <a:graphicData uri="http://schemas.openxmlformats.org/drawingml/2006/table">
            <a:tbl>
              <a:tblPr/>
              <a:tblGrid>
                <a:gridCol w="2785884">
                  <a:extLst>
                    <a:ext uri="{9D8B030D-6E8A-4147-A177-3AD203B41FA5}">
                      <a16:colId xmlns:a16="http://schemas.microsoft.com/office/drawing/2014/main" val="599980520"/>
                    </a:ext>
                  </a:extLst>
                </a:gridCol>
                <a:gridCol w="2049817">
                  <a:extLst>
                    <a:ext uri="{9D8B030D-6E8A-4147-A177-3AD203B41FA5}">
                      <a16:colId xmlns:a16="http://schemas.microsoft.com/office/drawing/2014/main" val="1672341546"/>
                    </a:ext>
                  </a:extLst>
                </a:gridCol>
                <a:gridCol w="2311702">
                  <a:extLst>
                    <a:ext uri="{9D8B030D-6E8A-4147-A177-3AD203B41FA5}">
                      <a16:colId xmlns:a16="http://schemas.microsoft.com/office/drawing/2014/main" val="354409624"/>
                    </a:ext>
                  </a:extLst>
                </a:gridCol>
                <a:gridCol w="2453233">
                  <a:extLst>
                    <a:ext uri="{9D8B030D-6E8A-4147-A177-3AD203B41FA5}">
                      <a16:colId xmlns:a16="http://schemas.microsoft.com/office/drawing/2014/main" val="3735235005"/>
                    </a:ext>
                  </a:extLst>
                </a:gridCol>
                <a:gridCol w="2028635">
                  <a:extLst>
                    <a:ext uri="{9D8B030D-6E8A-4147-A177-3AD203B41FA5}">
                      <a16:colId xmlns:a16="http://schemas.microsoft.com/office/drawing/2014/main" val="3671789931"/>
                    </a:ext>
                  </a:extLst>
                </a:gridCol>
                <a:gridCol w="2689121">
                  <a:extLst>
                    <a:ext uri="{9D8B030D-6E8A-4147-A177-3AD203B41FA5}">
                      <a16:colId xmlns:a16="http://schemas.microsoft.com/office/drawing/2014/main" val="3472749362"/>
                    </a:ext>
                  </a:extLst>
                </a:gridCol>
                <a:gridCol w="3019364">
                  <a:extLst>
                    <a:ext uri="{9D8B030D-6E8A-4147-A177-3AD203B41FA5}">
                      <a16:colId xmlns:a16="http://schemas.microsoft.com/office/drawing/2014/main" val="2473886009"/>
                    </a:ext>
                  </a:extLst>
                </a:gridCol>
                <a:gridCol w="3939327">
                  <a:extLst>
                    <a:ext uri="{9D8B030D-6E8A-4147-A177-3AD203B41FA5}">
                      <a16:colId xmlns:a16="http://schemas.microsoft.com/office/drawing/2014/main" val="2552214819"/>
                    </a:ext>
                  </a:extLst>
                </a:gridCol>
              </a:tblGrid>
              <a:tr h="996502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 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 Szakma azonosító száma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 Szakma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78371833"/>
                  </a:ext>
                </a:extLst>
              </a:tr>
              <a:tr h="2135314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Ágazat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 Magyar Képesítési Keretrendszer szint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 Képzési terület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 Ágazati besorolás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 Szakma-sorszám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 megnevezése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 szakmairánya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részszakmája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78163887"/>
                  </a:ext>
                </a:extLst>
              </a:tr>
              <a:tr h="1552558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Fa- és bútoripar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0722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08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01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Asztalos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-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Asztalosipari szerelő, Asztalos segéd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82026787"/>
                  </a:ext>
                </a:extLst>
              </a:tr>
              <a:tr h="1673920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Fa- és bútoripar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0722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08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02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Faipari technikus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-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 -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71192305"/>
                  </a:ext>
                </a:extLst>
              </a:tr>
              <a:tr h="1735839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Fa- és bútoripar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0723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08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03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Kárpitos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-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Kárpit behúzó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2469777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92406810"/>
      </p:ext>
    </p:extLst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áblázat 4">
            <a:extLst>
              <a:ext uri="{FF2B5EF4-FFF2-40B4-BE49-F238E27FC236}">
                <a16:creationId xmlns:a16="http://schemas.microsoft.com/office/drawing/2014/main" id="{5F932EA4-E093-32EF-68B5-BB6EAE5E609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35823263"/>
              </p:ext>
            </p:extLst>
          </p:nvPr>
        </p:nvGraphicFramePr>
        <p:xfrm>
          <a:off x="1660811" y="2988527"/>
          <a:ext cx="20443439" cy="4346993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6265585">
                  <a:extLst>
                    <a:ext uri="{9D8B030D-6E8A-4147-A177-3AD203B41FA5}">
                      <a16:colId xmlns:a16="http://schemas.microsoft.com/office/drawing/2014/main" val="3929740004"/>
                    </a:ext>
                  </a:extLst>
                </a:gridCol>
                <a:gridCol w="3452826">
                  <a:extLst>
                    <a:ext uri="{9D8B030D-6E8A-4147-A177-3AD203B41FA5}">
                      <a16:colId xmlns:a16="http://schemas.microsoft.com/office/drawing/2014/main" val="3672973259"/>
                    </a:ext>
                  </a:extLst>
                </a:gridCol>
                <a:gridCol w="3294914">
                  <a:extLst>
                    <a:ext uri="{9D8B030D-6E8A-4147-A177-3AD203B41FA5}">
                      <a16:colId xmlns:a16="http://schemas.microsoft.com/office/drawing/2014/main" val="1298715625"/>
                    </a:ext>
                  </a:extLst>
                </a:gridCol>
                <a:gridCol w="3313634">
                  <a:extLst>
                    <a:ext uri="{9D8B030D-6E8A-4147-A177-3AD203B41FA5}">
                      <a16:colId xmlns:a16="http://schemas.microsoft.com/office/drawing/2014/main" val="2137163192"/>
                    </a:ext>
                  </a:extLst>
                </a:gridCol>
                <a:gridCol w="4116480">
                  <a:extLst>
                    <a:ext uri="{9D8B030D-6E8A-4147-A177-3AD203B41FA5}">
                      <a16:colId xmlns:a16="http://schemas.microsoft.com/office/drawing/2014/main" val="2648692765"/>
                    </a:ext>
                  </a:extLst>
                </a:gridCol>
              </a:tblGrid>
              <a:tr h="854645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Szakma 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A KKK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hu-HU" sz="2400" b="1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hu-HU" sz="2400" b="1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hu-HU" sz="2400" b="1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1780037872"/>
                  </a:ext>
                </a:extLst>
              </a:tr>
              <a:tr h="854645">
                <a:tc v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1. hatályba lépése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2. hatályba lépése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3. hatályba lépése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4. hatályba lépése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9210472"/>
                  </a:ext>
                </a:extLst>
              </a:tr>
              <a:tr h="930823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Asztalos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2020.05.13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2022.09.12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2023.11.21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-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37021040"/>
                  </a:ext>
                </a:extLst>
              </a:tr>
              <a:tr h="611779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Faipari technikus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2020.05.13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2022.09.12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2023.11.21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FF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2024.09.01..</a:t>
                      </a:r>
                    </a:p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FF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(közzétéve: 2024.04.09.)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89446766"/>
                  </a:ext>
                </a:extLst>
              </a:tr>
              <a:tr h="876300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Kárpitos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2020.05.13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2022.09.12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2023.11.21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-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34976703"/>
                  </a:ext>
                </a:extLst>
              </a:tr>
            </a:tbl>
          </a:graphicData>
        </a:graphic>
      </p:graphicFrame>
      <p:sp>
        <p:nvSpPr>
          <p:cNvPr id="6" name="Szöveg helye 1">
            <a:extLst>
              <a:ext uri="{FF2B5EF4-FFF2-40B4-BE49-F238E27FC236}">
                <a16:creationId xmlns:a16="http://schemas.microsoft.com/office/drawing/2014/main" id="{79B56DDC-1FD7-27C2-290E-F25DEB51D84B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1663526" y="1261816"/>
            <a:ext cx="20443439" cy="1726711"/>
          </a:xfrm>
        </p:spPr>
        <p:txBody>
          <a:bodyPr/>
          <a:lstStyle/>
          <a:p>
            <a:r>
              <a:rPr lang="hu-HU" b="1" dirty="0"/>
              <a:t>Képzési és kimeneti követelmények hatályba lépése</a:t>
            </a:r>
          </a:p>
          <a:p>
            <a:r>
              <a:rPr lang="hu-HU" sz="4000" dirty="0"/>
              <a:t>A változáskövetés alapja a </a:t>
            </a:r>
            <a:r>
              <a:rPr lang="hu-HU" sz="4000" dirty="0">
                <a:solidFill>
                  <a:srgbClr val="FF0000"/>
                </a:solidFill>
              </a:rPr>
              <a:t>2022.09.12-én </a:t>
            </a:r>
            <a:r>
              <a:rPr lang="hu-HU" sz="4000" dirty="0"/>
              <a:t>hatályba lépett KKK</a:t>
            </a:r>
          </a:p>
        </p:txBody>
      </p:sp>
    </p:spTree>
    <p:extLst>
      <p:ext uri="{BB962C8B-B14F-4D97-AF65-F5344CB8AC3E}">
        <p14:creationId xmlns:p14="http://schemas.microsoft.com/office/powerpoint/2010/main" val="2529068987"/>
      </p:ext>
    </p:extLst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483988D7-A37E-3DEC-D95C-1D7D01056CB5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1663526" y="1295952"/>
            <a:ext cx="20160704" cy="871155"/>
          </a:xfrm>
        </p:spPr>
        <p:txBody>
          <a:bodyPr/>
          <a:lstStyle/>
          <a:p>
            <a:r>
              <a:rPr lang="hu-HU" b="1" dirty="0">
                <a:effectLst/>
                <a:ea typeface="Garamond" panose="02020404030301010803" pitchFamily="18" charset="0"/>
                <a:cs typeface="Times New Roman" panose="02020603050405020304" pitchFamily="18" charset="0"/>
              </a:rPr>
              <a:t>Fa- és bútoripar ágazati alapoktatás változásai</a:t>
            </a:r>
            <a:endParaRPr lang="hu-HU" b="1" dirty="0"/>
          </a:p>
        </p:txBody>
      </p:sp>
      <p:graphicFrame>
        <p:nvGraphicFramePr>
          <p:cNvPr id="5" name="Táblázat 4">
            <a:extLst>
              <a:ext uri="{FF2B5EF4-FFF2-40B4-BE49-F238E27FC236}">
                <a16:creationId xmlns:a16="http://schemas.microsoft.com/office/drawing/2014/main" id="{67EAFB2F-513E-F6B7-16E1-B9ADC01F96F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68043757"/>
              </p:ext>
            </p:extLst>
          </p:nvPr>
        </p:nvGraphicFramePr>
        <p:xfrm>
          <a:off x="1654835" y="2380467"/>
          <a:ext cx="21074329" cy="3349773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4797139">
                  <a:extLst>
                    <a:ext uri="{9D8B030D-6E8A-4147-A177-3AD203B41FA5}">
                      <a16:colId xmlns:a16="http://schemas.microsoft.com/office/drawing/2014/main" val="4270441820"/>
                    </a:ext>
                  </a:extLst>
                </a:gridCol>
                <a:gridCol w="16277190">
                  <a:extLst>
                    <a:ext uri="{9D8B030D-6E8A-4147-A177-3AD203B41FA5}">
                      <a16:colId xmlns:a16="http://schemas.microsoft.com/office/drawing/2014/main" val="511454763"/>
                    </a:ext>
                  </a:extLst>
                </a:gridCol>
              </a:tblGrid>
              <a:tr h="779294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Módosításban érintett pont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11768973"/>
                  </a:ext>
                </a:extLst>
              </a:tr>
              <a:tr h="1253368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4.2.2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just">
                        <a:lnSpc>
                          <a:spcPct val="100000"/>
                        </a:lnSpc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 pályaalkalmassági vizsgálat előírásra került a szakirányú oktatás megkezdése előtt mindhárom szakma esetében.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10762935"/>
                  </a:ext>
                </a:extLst>
              </a:tr>
              <a:tr h="1317111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8.8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357188" indent="-357188" algn="just">
                        <a:lnSpc>
                          <a:spcPct val="100000"/>
                        </a:lnSpc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Az ágazati alapvizsga súlyaránya a szakmai vizsgán 15%-</a:t>
                      </a:r>
                      <a:r>
                        <a:rPr lang="hu-HU" sz="2700" b="0" i="0" dirty="0" err="1">
                          <a:latin typeface="Franklin Gothic Book" panose="020B0503020102020204" pitchFamily="34" charset="0"/>
                        </a:rPr>
                        <a:t>ról</a:t>
                      </a: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 10%-ra változott.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173082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68243765"/>
      </p:ext>
    </p:extLst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7A953C59-A9EC-1CB4-18C9-2F768AE9203A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1681132" y="1161875"/>
            <a:ext cx="20045007" cy="940167"/>
          </a:xfrm>
        </p:spPr>
        <p:txBody>
          <a:bodyPr/>
          <a:lstStyle/>
          <a:p>
            <a:pPr marL="0" rtl="0" eaLnBrk="1" fontAlgn="ctr" latinLnBrk="0" hangingPunct="1">
              <a:spcBef>
                <a:spcPts val="0"/>
              </a:spcBef>
              <a:spcAft>
                <a:spcPts val="0"/>
              </a:spcAft>
            </a:pPr>
            <a:r>
              <a:rPr lang="hu-HU" b="1" i="0" u="none" strike="noStrike" kern="1200" dirty="0">
                <a:solidFill>
                  <a:srgbClr val="000000"/>
                </a:solidFill>
                <a:effectLst/>
                <a:latin typeface="Franklin Gothic Book" panose="020B0503020102020204" pitchFamily="34" charset="0"/>
              </a:rPr>
              <a:t>4 0722 0801 Asztalos</a:t>
            </a:r>
            <a:endParaRPr lang="hu-HU" b="1" dirty="0"/>
          </a:p>
        </p:txBody>
      </p:sp>
      <p:graphicFrame>
        <p:nvGraphicFramePr>
          <p:cNvPr id="6" name="Táblázat 5">
            <a:extLst>
              <a:ext uri="{FF2B5EF4-FFF2-40B4-BE49-F238E27FC236}">
                <a16:creationId xmlns:a16="http://schemas.microsoft.com/office/drawing/2014/main" id="{E6DB8F7A-E2C6-830B-C6EC-36B5650796D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48770620"/>
              </p:ext>
            </p:extLst>
          </p:nvPr>
        </p:nvGraphicFramePr>
        <p:xfrm>
          <a:off x="1663526" y="2264602"/>
          <a:ext cx="21056948" cy="8083115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4412154">
                  <a:extLst>
                    <a:ext uri="{9D8B030D-6E8A-4147-A177-3AD203B41FA5}">
                      <a16:colId xmlns:a16="http://schemas.microsoft.com/office/drawing/2014/main" val="2148918733"/>
                    </a:ext>
                  </a:extLst>
                </a:gridCol>
                <a:gridCol w="16644794">
                  <a:extLst>
                    <a:ext uri="{9D8B030D-6E8A-4147-A177-3AD203B41FA5}">
                      <a16:colId xmlns:a16="http://schemas.microsoft.com/office/drawing/2014/main" val="483515625"/>
                    </a:ext>
                  </a:extLst>
                </a:gridCol>
              </a:tblGrid>
              <a:tr h="803139">
                <a:tc>
                  <a:txBody>
                    <a:bodyPr/>
                    <a:lstStyle/>
                    <a:p>
                      <a:pPr indent="0"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Módosításban érintett pont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 fontAlgn="ctr"/>
                      <a:r>
                        <a:rPr lang="hu-HU" sz="2700" b="0" i="0" u="none" strike="noStrike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</a:t>
                      </a:r>
                      <a:endParaRPr lang="hu-HU" sz="2700" b="0" i="0" u="none" strike="noStrike" dirty="0">
                        <a:solidFill>
                          <a:schemeClr val="bg1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38149215"/>
                  </a:ext>
                </a:extLst>
              </a:tr>
              <a:tr h="1145249">
                <a:tc>
                  <a:txBody>
                    <a:bodyPr/>
                    <a:lstStyle/>
                    <a:p>
                      <a:pPr indent="0"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5.2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indent="0" algn="just" fontAlgn="ctr"/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sym typeface="Helvetica Neue"/>
                        </a:rPr>
                        <a:t>A szakirányú oktatás eszközjegyzéke pontosításra került.</a:t>
                      </a:r>
                      <a:endParaRPr lang="hu-HU" sz="27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77396096"/>
                  </a:ext>
                </a:extLst>
              </a:tr>
              <a:tr h="1268722">
                <a:tc>
                  <a:txBody>
                    <a:bodyPr/>
                    <a:lstStyle/>
                    <a:p>
                      <a:pPr indent="0"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8255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sym typeface="Helvetica Neue"/>
                        </a:rPr>
                        <a:t>A portfólió, a vizsgaremek és a kapcsolódó dokumentáció leadása a vizsgára bocsátás feltétele (leadása 10 nappal a vizsga előtt).</a:t>
                      </a:r>
                      <a:endParaRPr lang="hu-HU" sz="27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55013221"/>
                  </a:ext>
                </a:extLst>
              </a:tr>
              <a:tr h="1242698">
                <a:tc>
                  <a:txBody>
                    <a:bodyPr/>
                    <a:lstStyle/>
                    <a:p>
                      <a:pPr indent="0"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8.4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8255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Projektfeladat vizsgatevékenység:</a:t>
                      </a:r>
                      <a:endParaRPr kumimoji="0" lang="hu-HU" sz="27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Franklin Gothic Book" panose="020B0503020102020204" pitchFamily="34" charset="0"/>
                        <a:sym typeface="Helvetica Neue"/>
                      </a:endParaRPr>
                    </a:p>
                    <a:p>
                      <a:pPr marL="0" marR="0" lvl="0" indent="0" algn="just" defTabSz="8255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sym typeface="Helvetica Neue"/>
                        </a:rPr>
                        <a:t>A portfólió elkészítendő témakörei pontosításra kerültek, számuk 6-ról 4-re csökkent.</a:t>
                      </a:r>
                    </a:p>
                    <a:p>
                      <a:pPr marL="0" marR="0" lvl="0" indent="0" algn="just" defTabSz="1828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  <a:sym typeface="Helvetica Neue"/>
                        </a:rPr>
                        <a:t>Csak a sikertelen vizsgarész ismétlendő – a sikerességhez valamennyi vizsgarész elégséges teljesítése szükséges.</a:t>
                      </a:r>
                      <a:endParaRPr lang="hu-HU" sz="27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1399018"/>
                  </a:ext>
                </a:extLst>
              </a:tr>
              <a:tr h="651750">
                <a:tc gridSpan="2">
                  <a:txBody>
                    <a:bodyPr/>
                    <a:lstStyle/>
                    <a:p>
                      <a:pPr marL="0" marR="0" lvl="0" indent="0" algn="ctr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sym typeface="Helvetica Neue"/>
                        </a:rPr>
                        <a:t>Asztalos segéd részszakma</a:t>
                      </a:r>
                    </a:p>
                  </a:txBody>
                  <a:tcPr marL="7620" marR="7620" marT="7620" marB="0" anchor="ctr">
                    <a:solidFill>
                      <a:srgbClr val="DE095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40115082"/>
                  </a:ext>
                </a:extLst>
              </a:tr>
              <a:tr h="1346676">
                <a:tc>
                  <a:txBody>
                    <a:bodyPr/>
                    <a:lstStyle/>
                    <a:p>
                      <a:pPr marL="0" marR="0" lvl="0" indent="0" algn="ctr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u="none" strike="noStrike" kern="1200" noProof="0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  <a:sym typeface="Helvetica Neue"/>
                        </a:rPr>
                        <a:t>1.8; 11.1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u="none" strike="noStrike" kern="1200" noProof="0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  <a:sym typeface="Helvetica Neue"/>
                        </a:rPr>
                        <a:t>A részszakma korábbi megnevezése (Famegmunkáló) módosításra került. Az új megnevezés jobban tükrözi a szakmai tartalmat, a munkaerőpiacon is jobban beazonosítható.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06830434"/>
                  </a:ext>
                </a:extLst>
              </a:tr>
              <a:tr h="665004">
                <a:tc gridSpan="2">
                  <a:txBody>
                    <a:bodyPr/>
                    <a:lstStyle/>
                    <a:p>
                      <a:pPr marL="0" marR="0" lvl="0" indent="0" algn="ctr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Asztalosipari szerelő </a:t>
                      </a: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  <a:sym typeface="Helvetica Neue"/>
                        </a:rPr>
                        <a:t>részszakma</a:t>
                      </a:r>
                      <a:endParaRPr kumimoji="0" lang="hu-HU" sz="27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uLnTx/>
                        <a:uFillTx/>
                        <a:latin typeface="Franklin Gothic Book" panose="020B0503020102020204" pitchFamily="34" charset="0"/>
                        <a:sym typeface="Helvetica Neue"/>
                      </a:endParaRPr>
                    </a:p>
                  </a:txBody>
                  <a:tcPr marL="7620" marR="7620" marT="7620" marB="0" anchor="ctr">
                    <a:solidFill>
                      <a:srgbClr val="DE095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66644732"/>
                  </a:ext>
                </a:extLst>
              </a:tr>
              <a:tr h="959877">
                <a:tc>
                  <a:txBody>
                    <a:bodyPr/>
                    <a:lstStyle/>
                    <a:p>
                      <a:pPr marL="0" marR="0" lvl="0" indent="0" algn="ctr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sym typeface="Helvetica Neue"/>
                        </a:rPr>
                        <a:t>12.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sym typeface="Helvetica Neue"/>
                        </a:rPr>
                        <a:t>A munkakörök meghatározásán, a zöld készségek beépítésén túl csak kisebb pontosítások kerültek az anyagba.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020243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07123614"/>
      </p:ext>
    </p:extLst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01731812-F6AA-2C4D-660E-FE7B615ED54B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1762570" y="1251549"/>
            <a:ext cx="20367737" cy="1036918"/>
          </a:xfrm>
        </p:spPr>
        <p:txBody>
          <a:bodyPr/>
          <a:lstStyle/>
          <a:p>
            <a:pPr marL="0" rtl="0" eaLnBrk="1" fontAlgn="ctr" latinLnBrk="0" hangingPunct="1">
              <a:spcBef>
                <a:spcPts val="0"/>
              </a:spcBef>
              <a:spcAft>
                <a:spcPts val="0"/>
              </a:spcAft>
            </a:pPr>
            <a:r>
              <a:rPr lang="hu-HU" b="1" i="0" u="none" strike="noStrike" kern="1200" dirty="0">
                <a:solidFill>
                  <a:srgbClr val="000000"/>
                </a:solidFill>
                <a:effectLst/>
              </a:rPr>
              <a:t>5 0722 08 02 Faipari technikus</a:t>
            </a:r>
            <a:endParaRPr lang="hu-HU" sz="8000" b="1" dirty="0"/>
          </a:p>
        </p:txBody>
      </p:sp>
      <p:graphicFrame>
        <p:nvGraphicFramePr>
          <p:cNvPr id="6" name="Táblázat 5">
            <a:extLst>
              <a:ext uri="{FF2B5EF4-FFF2-40B4-BE49-F238E27FC236}">
                <a16:creationId xmlns:a16="http://schemas.microsoft.com/office/drawing/2014/main" id="{6722450B-0483-B227-46E7-ACC161B9728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47164898"/>
              </p:ext>
            </p:extLst>
          </p:nvPr>
        </p:nvGraphicFramePr>
        <p:xfrm>
          <a:off x="1762570" y="2288467"/>
          <a:ext cx="20367738" cy="5661179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4636298">
                  <a:extLst>
                    <a:ext uri="{9D8B030D-6E8A-4147-A177-3AD203B41FA5}">
                      <a16:colId xmlns:a16="http://schemas.microsoft.com/office/drawing/2014/main" val="3062244177"/>
                    </a:ext>
                  </a:extLst>
                </a:gridCol>
                <a:gridCol w="15731440">
                  <a:extLst>
                    <a:ext uri="{9D8B030D-6E8A-4147-A177-3AD203B41FA5}">
                      <a16:colId xmlns:a16="http://schemas.microsoft.com/office/drawing/2014/main" val="528281085"/>
                    </a:ext>
                  </a:extLst>
                </a:gridCol>
              </a:tblGrid>
              <a:tr h="714082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Módosításban érintett pont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7293973"/>
                  </a:ext>
                </a:extLst>
              </a:tr>
              <a:tr h="1212732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8.2.1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sym typeface="Helvetica Neue"/>
                        </a:rPr>
                        <a:t>A vizsgaremek és a hozzá tartozó dokumentáció leadása a vizsgára bocsátás feltétele lett (leadása 10 nappal a vizsga előtt). 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54685760"/>
                  </a:ext>
                </a:extLst>
              </a:tr>
              <a:tr h="1212732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8.4.5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1828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  <a:sym typeface="Helvetica Neue"/>
                        </a:rPr>
                        <a:t>Csak a sikertelen vizsgarész ismétlendő – a sikerességhez valamennyi vizsgarész elégséges teljesítése szükséges.</a:t>
                      </a:r>
                      <a:endParaRPr kumimoji="0" lang="hu-HU" sz="27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Franklin Gothic Book" panose="020B0503020102020204" pitchFamily="34" charset="0"/>
                        <a:sym typeface="Helvetica Neue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28493595"/>
                  </a:ext>
                </a:extLst>
              </a:tr>
              <a:tr h="927947">
                <a:tc gridSpan="2">
                  <a:txBody>
                    <a:bodyPr/>
                    <a:lstStyle/>
                    <a:p>
                      <a:pPr marL="0" marR="0" lvl="0" indent="0" algn="ctr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dirty="0">
                          <a:solidFill>
                            <a:schemeClr val="bg1"/>
                          </a:solidFill>
                          <a:latin typeface="Franklin Gothic Book" panose="020B0503020102020204" pitchFamily="34" charset="0"/>
                        </a:rPr>
                        <a:t>Változások felmenő rendszerben</a:t>
                      </a:r>
                    </a:p>
                    <a:p>
                      <a:pPr marL="0" marR="0" lvl="0" indent="0" algn="ctr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dirty="0">
                          <a:solidFill>
                            <a:schemeClr val="bg1"/>
                          </a:solidFill>
                          <a:latin typeface="Franklin Gothic Book" panose="020B0503020102020204" pitchFamily="34" charset="0"/>
                        </a:rPr>
                        <a:t> </a:t>
                      </a:r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(közzétéve: 2024.04.09; alkalmazás kezdete: 2024.09.01.)</a:t>
                      </a:r>
                    </a:p>
                    <a:p>
                      <a:pPr marL="0" marR="0" lvl="0" indent="0" algn="ctr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hu-HU" sz="2700" b="0" i="0" dirty="0">
                        <a:solidFill>
                          <a:schemeClr val="bg1"/>
                        </a:solidFill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FFC55D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hu-HU" sz="2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Franklin Gothic Book" panose="020B0503020102020204" pitchFamily="34" charset="0"/>
                        <a:sym typeface="Helvetica Neue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4153866768"/>
                  </a:ext>
                </a:extLst>
              </a:tr>
              <a:tr h="1279573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8.4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 Projektfeladat az eddigi 2 helyett 3 vizsgarészből áll, előírásra kerül a portfólió, amely elkészítése 11. évfolyamon kezdődik. A 140 perc vizsgaidő változatlan maradt, ez oszlik meg a három vizsgarész között. A portfólió értékelési aránya 15%.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0805432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39795272"/>
      </p:ext>
    </p:extLst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5B764EED-157A-49AB-3B2C-1FC8036AFD78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1710616" y="1205173"/>
            <a:ext cx="20246968" cy="802144"/>
          </a:xfrm>
        </p:spPr>
        <p:txBody>
          <a:bodyPr/>
          <a:lstStyle/>
          <a:p>
            <a:pPr fontAlgn="ctr" hangingPunct="1"/>
            <a:r>
              <a:rPr lang="hu-HU" b="1" i="0" u="none" strike="noStrike" kern="1200" dirty="0">
                <a:solidFill>
                  <a:srgbClr val="000000"/>
                </a:solidFill>
                <a:effectLst/>
                <a:latin typeface="Franklin Gothic Book" panose="020B0503020102020204" pitchFamily="34" charset="0"/>
              </a:rPr>
              <a:t>4 0723 08 03 Kárpitos</a:t>
            </a:r>
            <a:endParaRPr lang="hu-HU" b="1" dirty="0"/>
          </a:p>
        </p:txBody>
      </p:sp>
      <p:graphicFrame>
        <p:nvGraphicFramePr>
          <p:cNvPr id="6" name="Táblázat 5">
            <a:extLst>
              <a:ext uri="{FF2B5EF4-FFF2-40B4-BE49-F238E27FC236}">
                <a16:creationId xmlns:a16="http://schemas.microsoft.com/office/drawing/2014/main" id="{14F7BB0F-544E-5816-DA26-246E8BCE03A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57633688"/>
              </p:ext>
            </p:extLst>
          </p:nvPr>
        </p:nvGraphicFramePr>
        <p:xfrm>
          <a:off x="1710616" y="2270949"/>
          <a:ext cx="20367738" cy="3312160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4636298">
                  <a:extLst>
                    <a:ext uri="{9D8B030D-6E8A-4147-A177-3AD203B41FA5}">
                      <a16:colId xmlns:a16="http://schemas.microsoft.com/office/drawing/2014/main" val="2640909770"/>
                    </a:ext>
                  </a:extLst>
                </a:gridCol>
                <a:gridCol w="15731440">
                  <a:extLst>
                    <a:ext uri="{9D8B030D-6E8A-4147-A177-3AD203B41FA5}">
                      <a16:colId xmlns:a16="http://schemas.microsoft.com/office/drawing/2014/main" val="1402170155"/>
                    </a:ext>
                  </a:extLst>
                </a:gridCol>
              </a:tblGrid>
              <a:tr h="714082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Módosításban érintett pont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58384184"/>
                  </a:ext>
                </a:extLst>
              </a:tr>
              <a:tr h="1299039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8.2.1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sym typeface="Helvetica Neue"/>
                        </a:rPr>
                        <a:t>A portfólió, a vizsgaremek és a hozzájuk tartozó dokumentáció leadása a vizsgára bocsátás feltétele lett (leadása 10 nappal a vizsga előtt). 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3184791"/>
                  </a:ext>
                </a:extLst>
              </a:tr>
              <a:tr h="1299039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8.4.5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1828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  <a:sym typeface="Helvetica Neue"/>
                        </a:rPr>
                        <a:t>Csak a sikertelen vizsgarész ismétlendő – a sikerességhez valamennyi vizsgarész elégséges teljesítése szükséges.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9705005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16154071"/>
      </p:ext>
    </p:extLst>
  </p:cSld>
  <p:clrMapOvr>
    <a:masterClrMapping/>
  </p:clrMapOvr>
  <p:transition spd="med"/>
</p:sld>
</file>

<file path=ppt/theme/theme1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000" b="1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5701</TotalTime>
  <Words>864</Words>
  <Application>Microsoft Office PowerPoint</Application>
  <PresentationFormat>Egyéni</PresentationFormat>
  <Paragraphs>133</Paragraphs>
  <Slides>10</Slides>
  <Notes>0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6</vt:i4>
      </vt:variant>
      <vt:variant>
        <vt:lpstr>Téma</vt:lpstr>
      </vt:variant>
      <vt:variant>
        <vt:i4>1</vt:i4>
      </vt:variant>
      <vt:variant>
        <vt:lpstr>Diacímek</vt:lpstr>
      </vt:variant>
      <vt:variant>
        <vt:i4>10</vt:i4>
      </vt:variant>
    </vt:vector>
  </HeadingPairs>
  <TitlesOfParts>
    <vt:vector size="17" baseType="lpstr">
      <vt:lpstr>Arial</vt:lpstr>
      <vt:lpstr>Courier New</vt:lpstr>
      <vt:lpstr>Franklin Gothic Book</vt:lpstr>
      <vt:lpstr>Garamond</vt:lpstr>
      <vt:lpstr>Metropolis Black</vt:lpstr>
      <vt:lpstr>Metropolis Regular</vt:lpstr>
      <vt:lpstr>Office-téma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home</dc:creator>
  <cp:lastModifiedBy>Surányi Anita</cp:lastModifiedBy>
  <cp:revision>392</cp:revision>
  <dcterms:modified xsi:type="dcterms:W3CDTF">2024-07-01T06:17:14Z</dcterms:modified>
</cp:coreProperties>
</file>