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22"/>
  </p:notesMasterIdLst>
  <p:handoutMasterIdLst>
    <p:handoutMasterId r:id="rId23"/>
  </p:handoutMasterIdLst>
  <p:sldIdLst>
    <p:sldId id="470" r:id="rId2"/>
    <p:sldId id="471" r:id="rId3"/>
    <p:sldId id="467" r:id="rId4"/>
    <p:sldId id="449" r:id="rId5"/>
    <p:sldId id="453" r:id="rId6"/>
    <p:sldId id="469" r:id="rId7"/>
    <p:sldId id="465" r:id="rId8"/>
    <p:sldId id="464" r:id="rId9"/>
    <p:sldId id="458" r:id="rId10"/>
    <p:sldId id="463" r:id="rId11"/>
    <p:sldId id="457" r:id="rId12"/>
    <p:sldId id="456" r:id="rId13"/>
    <p:sldId id="462" r:id="rId14"/>
    <p:sldId id="461" r:id="rId15"/>
    <p:sldId id="460" r:id="rId16"/>
    <p:sldId id="452" r:id="rId17"/>
    <p:sldId id="451" r:id="rId18"/>
    <p:sldId id="459" r:id="rId19"/>
    <p:sldId id="450" r:id="rId20"/>
    <p:sldId id="480" r:id="rId21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BB9B700-935D-8AAC-0E44-2CD76E92EA16}" name="Vörösné Nádházi Krisztina" initials="VK" userId="S::nadhazi.krisztina@ikk.hu::bc52016a-60fd-42d9-866a-4c9b5589b5dd" providerId="AD"/>
  <p188:author id="{31FA85AD-A5A2-6776-51F9-93FF3E18167B}" name="Surányi Anita" initials="SA" userId="S::balogh.anita@ikk.hu::e6b2f721-2de6-4f7f-851e-850ec2ebf21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95C"/>
    <a:srgbClr val="12274D"/>
    <a:srgbClr val="FFC55D"/>
    <a:srgbClr val="FFD489"/>
    <a:srgbClr val="8FF0C7"/>
    <a:srgbClr val="FFE4B5"/>
    <a:srgbClr val="D5E9FA"/>
    <a:srgbClr val="09DE84"/>
    <a:srgbClr val="929CAD"/>
    <a:srgbClr val="F29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54" autoAdjust="0"/>
    <p:restoredTop sz="95226" autoAdjust="0"/>
  </p:normalViewPr>
  <p:slideViewPr>
    <p:cSldViewPr snapToGrid="0" snapToObjects="1" showGuides="1">
      <p:cViewPr varScale="1">
        <p:scale>
          <a:sx n="57" d="100"/>
          <a:sy n="57" d="100"/>
        </p:scale>
        <p:origin x="1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7/1/2024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</a:t>
            </a:r>
          </a:p>
          <a:p>
            <a:r>
              <a:rPr lang="hu-HU" dirty="0"/>
              <a:t>Gépészet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698346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40FC67D-4FED-64B4-0296-B135BF1C4273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1376" y="1374588"/>
            <a:ext cx="20443439" cy="778062"/>
          </a:xfrm>
        </p:spPr>
        <p:txBody>
          <a:bodyPr/>
          <a:lstStyle/>
          <a:p>
            <a:r>
              <a:rPr lang="hu-HU" b="1" dirty="0"/>
              <a:t>4 0715 10 04 Finommechanikai műszerész</a:t>
            </a:r>
          </a:p>
          <a:p>
            <a:endParaRPr lang="hu-HU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1B1F4357-4CBF-E968-3DED-BE964F4E85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731637"/>
              </p:ext>
            </p:extLst>
          </p:nvPr>
        </p:nvGraphicFramePr>
        <p:xfrm>
          <a:off x="1701376" y="2387258"/>
          <a:ext cx="20367738" cy="301145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27957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központi interaktív vizsgatevékenységben az egyes feladattípusok aránya és száma táblázat tartalmi elemei más pontokba kerülnek megjelenítésre tartalmi változtatás nélkül.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01779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Projektfeladat vizsgatevékenység értékelésénél 10%-ot nem meghaladó módosítás. (A II. és a III. rész értékelése összevonásra került).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5397989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B653CFC4-4C1D-CC8F-374D-FB53AE15B74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4519" y="1208242"/>
            <a:ext cx="20443439" cy="682812"/>
          </a:xfrm>
        </p:spPr>
        <p:txBody>
          <a:bodyPr/>
          <a:lstStyle/>
          <a:p>
            <a:r>
              <a:rPr lang="hu-HU" b="1" dirty="0"/>
              <a:t>5 0715 10 05 Gépész technikus</a:t>
            </a:r>
          </a:p>
          <a:p>
            <a:endParaRPr lang="hu-HU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6002E5E6-78B6-9F15-CFF2-762BD90748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167192"/>
              </p:ext>
            </p:extLst>
          </p:nvPr>
        </p:nvGraphicFramePr>
        <p:xfrm>
          <a:off x="1684518" y="2318182"/>
          <a:ext cx="20443439" cy="711555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53530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89909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6269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10325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Szakmairányok közös szakmai követelményeinek első sorában pontosítás: 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Saját vázlat vagy kész alkatrész alapján jelleghelyes, méretarányos, szabadkézi vázlatot vagy CAD szoftver segítségével 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digitalizált alkatrészrajzot,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3D modellt, illetve 2D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műhelyrajzot és műszaki dokumentációt készít.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9996505"/>
                  </a:ext>
                </a:extLst>
              </a:tr>
              <a:tr h="108760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8.9 és 8.27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számítások elvégzéséhez nem programozható számológép használata minden szakmairánynál megengedett.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6909645"/>
                  </a:ext>
                </a:extLst>
              </a:tr>
              <a:tr h="130773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Gépész technikus (Ipar) projektfeladat: III. vizsgarésze a Rajzkészítési feladatok 30%-os aránnyal rögzítésre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30773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III. rész Rajzkészítési feladatok értékelése részletezésre került %-os formában.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7635937"/>
                  </a:ext>
                </a:extLst>
              </a:tr>
              <a:tr h="130773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vizsgatevékenységeinek lebonyolításához szükséges tárgyi feltételeihez bekerült a: Munkabiztonsági, tűzvédelmi és elsősegélynyújtási felszerelés.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36690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891245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930B6546-B5E9-F3E6-3FF7-E68ED4F17E29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57655"/>
            <a:ext cx="20443439" cy="778062"/>
          </a:xfrm>
        </p:spPr>
        <p:txBody>
          <a:bodyPr/>
          <a:lstStyle/>
          <a:p>
            <a:r>
              <a:rPr lang="hu-HU" b="1" dirty="0"/>
              <a:t>5 0715 10 06 Gépgyártás-technológiai technikus</a:t>
            </a:r>
          </a:p>
          <a:p>
            <a:endParaRPr lang="hu-HU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1B3F5104-4DD4-1687-CC9D-9F12672EB4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13213"/>
              </p:ext>
            </p:extLst>
          </p:nvPr>
        </p:nvGraphicFramePr>
        <p:xfrm>
          <a:off x="1660812" y="2543033"/>
          <a:ext cx="20367738" cy="257224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96069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vizsgatevékenység értékeléséből törlésre került a feleletalkotó feladattípus.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89746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Nem programozható számológép használható a szakmai vizsgán.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6613792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FB4610C-BB2A-DDF4-C850-1A7B9C43C9F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4519" y="1289921"/>
            <a:ext cx="20443439" cy="720912"/>
          </a:xfrm>
        </p:spPr>
        <p:txBody>
          <a:bodyPr/>
          <a:lstStyle/>
          <a:p>
            <a:r>
              <a:rPr lang="hu-HU" b="1" dirty="0"/>
              <a:t>4 0715 10 07 Gépi és CNC forgácsoló</a:t>
            </a:r>
          </a:p>
          <a:p>
            <a:endParaRPr lang="hu-HU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F8A740D8-1F7E-954A-66DB-BFF7E86FE2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561623"/>
              </p:ext>
            </p:extLst>
          </p:nvPr>
        </p:nvGraphicFramePr>
        <p:xfrm>
          <a:off x="1684519" y="2268008"/>
          <a:ext cx="20367738" cy="917998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836818337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1350056764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9278563"/>
                  </a:ext>
                </a:extLst>
              </a:tr>
              <a:tr h="84590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szakirányú oktatás eszközjegyzékben törlés és kiegészítés is történt.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6656426"/>
                  </a:ext>
                </a:extLst>
              </a:tr>
              <a:tr h="9525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vizsgán nem programozható számológép használható.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535696"/>
                  </a:ext>
                </a:extLst>
              </a:tr>
              <a:tr h="952500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Változások felmenő rendszerben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u-HU" sz="2700" b="0" i="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</a:t>
                      </a:r>
                      <a:r>
                        <a:rPr lang="hu-HU" sz="2700" b="0" i="0" kern="120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özzétéve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2024.04.09; alkalmazás kezdete: 2024.09.01.)</a:t>
                      </a: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959686412"/>
                  </a:ext>
                </a:extLst>
              </a:tr>
              <a:tr h="9525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vizsgatevékenység témakörében hangsúlyozásra kerül:  a munkavédelem (az értékelésnél eddig is szerepelt)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0231685"/>
                  </a:ext>
                </a:extLst>
              </a:tr>
              <a:tr h="9525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Változás a központi interaktív vizsgatevékenység értékelési szempontjaiban: %-os értékelésében.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2224510"/>
                  </a:ext>
                </a:extLst>
              </a:tr>
              <a:tr h="9525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1. rész: Portfólió (vizsgaremek és dokumentációja) és bemutatása: pontosításra, kiegészítésre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9914657"/>
                  </a:ext>
                </a:extLst>
              </a:tr>
              <a:tr h="9525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2. rész: Munkadarabok készítése hagyományos és CNC forgácsoló gépekkel: pontosításra, kiegészítésre került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997794"/>
                  </a:ext>
                </a:extLst>
              </a:tr>
              <a:tr h="9525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végrehajtására rendelkezésre álló időtartam: 495 percre nőtt (bekerült 15 perc a portfólió bemutatására)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1521165"/>
                  </a:ext>
                </a:extLst>
              </a:tr>
              <a:tr h="9525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Változás a projektfeladat vizsgatevékenység értékelésében: A portfólió és bemutatása 20%-ot kapott a vizsgatevékenységen belül.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45812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0112779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68F34790-A58A-A5C5-56D6-3BE0DF1DAC6E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4519" y="1289921"/>
            <a:ext cx="20443439" cy="759012"/>
          </a:xfrm>
        </p:spPr>
        <p:txBody>
          <a:bodyPr/>
          <a:lstStyle/>
          <a:p>
            <a:r>
              <a:rPr lang="hu-HU" b="1" dirty="0"/>
              <a:t>4 0715 10 08 Hegesztő</a:t>
            </a:r>
          </a:p>
          <a:p>
            <a:endParaRPr lang="hu-HU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3D102FFC-44C3-6D3C-0345-D9225BDAEE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0946"/>
              </p:ext>
            </p:extLst>
          </p:nvPr>
        </p:nvGraphicFramePr>
        <p:xfrm>
          <a:off x="1684518" y="2370874"/>
          <a:ext cx="20992601" cy="955183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78535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214066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97043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35353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ágazati alapoktatás és szakirányú oktatás eszközjegyzékéből törlésre kerültek egyes eszközök. (csavarkötés létesítésének eszközei, fedett ívű hegesztő berendezés)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897035"/>
                  </a:ext>
                </a:extLst>
              </a:tr>
              <a:tr h="114354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Szakirányú oktatás szakmai követelményeiben pontosítás: </a:t>
                      </a:r>
                      <a:r>
                        <a:rPr lang="hu-HU" sz="2700" b="0" i="0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Hegesztés Technológiai Utasítás helyett</a:t>
                      </a:r>
                      <a:r>
                        <a:rPr lang="hu-HU" sz="2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hu-HU" sz="2700" b="0" i="0" u="non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Hegesztési Munkarendi Előírás került be.</a:t>
                      </a:r>
                      <a:endParaRPr lang="hu-HU" sz="2700" b="0" i="0" u="none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7134065"/>
                  </a:ext>
                </a:extLst>
              </a:tr>
              <a:tr h="114354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központi interaktív vizsgába is a </a:t>
                      </a:r>
                      <a:r>
                        <a:rPr lang="hu-HU" sz="2700" b="0" i="0" u="non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Hegesztési Munkarendi Előírás szóhasználat.</a:t>
                      </a:r>
                      <a:endParaRPr lang="hu-HU" sz="2700" b="0" i="0" u="none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8411375"/>
                  </a:ext>
                </a:extLst>
              </a:tr>
              <a:tr h="224715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 A és B vizsgatevékenységben is a hegesztési feladatokban könnyítések, átláthatóság érdekében táblázatos megjelenítésben. </a:t>
                      </a:r>
                    </a:p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Továbbá „A projektfeladat – szükség esetén – kiegészíthető szóbeli kikérdezéssel” szövegrésszel egészült ki a leírás.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102946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értékelésének szempontjaival bővült a vizsgatevékenység értékelése.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0304484"/>
                  </a:ext>
                </a:extLst>
              </a:tr>
              <a:tr h="87680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Fémipari gyártás előkészítő részszakma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405993762"/>
                  </a:ext>
                </a:extLst>
              </a:tr>
              <a:tr h="78735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részszakma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8303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8C9C2109-2A59-DDED-37FD-E69656CC63DE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1626" y="1296093"/>
            <a:ext cx="20443439" cy="786938"/>
          </a:xfrm>
        </p:spPr>
        <p:txBody>
          <a:bodyPr/>
          <a:lstStyle/>
          <a:p>
            <a:r>
              <a:rPr lang="hu-HU" b="1" dirty="0"/>
              <a:t>4 0715 10 09 Ipari gépész</a:t>
            </a:r>
          </a:p>
          <a:p>
            <a:endParaRPr lang="hu-HU" dirty="0"/>
          </a:p>
        </p:txBody>
      </p:sp>
      <p:graphicFrame>
        <p:nvGraphicFramePr>
          <p:cNvPr id="7" name="Táblázat 6">
            <a:extLst>
              <a:ext uri="{FF2B5EF4-FFF2-40B4-BE49-F238E27FC236}">
                <a16:creationId xmlns:a16="http://schemas.microsoft.com/office/drawing/2014/main" id="{6652FE57-1BB0-CC15-EA82-F9CFA30541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1447465"/>
              </p:ext>
            </p:extLst>
          </p:nvPr>
        </p:nvGraphicFramePr>
        <p:xfrm>
          <a:off x="1635412" y="2387176"/>
          <a:ext cx="21001068" cy="653330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80463">
                  <a:extLst>
                    <a:ext uri="{9D8B030D-6E8A-4147-A177-3AD203B41FA5}">
                      <a16:colId xmlns:a16="http://schemas.microsoft.com/office/drawing/2014/main" val="3717206447"/>
                    </a:ext>
                  </a:extLst>
                </a:gridCol>
                <a:gridCol w="16220605">
                  <a:extLst>
                    <a:ext uri="{9D8B030D-6E8A-4147-A177-3AD203B41FA5}">
                      <a16:colId xmlns:a16="http://schemas.microsoft.com/office/drawing/2014/main" val="1582785528"/>
                    </a:ext>
                  </a:extLst>
                </a:gridCol>
              </a:tblGrid>
              <a:tr h="83672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048905"/>
                  </a:ext>
                </a:extLst>
              </a:tr>
              <a:tr h="115983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5.1 és 5.2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ágazati alapoktatás és Ipar szakmairány eszközjegyzékében minimális pontosítás, törlés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031882"/>
                  </a:ext>
                </a:extLst>
              </a:tr>
              <a:tr h="193753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Szakmairányok közös szakmai követelményeiben a táblázatban kiegészítés: 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„Ismeri a különböző </a:t>
                      </a:r>
                      <a:r>
                        <a:rPr kumimoji="0" lang="hu-HU" sz="2700" b="0" i="0" u="none" strike="sng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hidegalakítási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hideg-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és melegalakítási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eljárásokat, azok szerszámait…” és „Ismeri a fémes anyagok hő- és alakváltozás hatására történő tulajdonságváltozásait. Ismeri az acélok alaphőkezeléseit (lágyítás, feszültség-mentesítés, normalizálás, edzés, megeresztés).”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6592469"/>
                  </a:ext>
                </a:extLst>
              </a:tr>
              <a:tr h="137241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6.4.1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Ipar szakmairány szakmai követelményeiből kikerült a „Kézi alapműveletekkel kovácsol” (korábban a 3-as soron szerepelt).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3459847"/>
                  </a:ext>
                </a:extLst>
              </a:tr>
              <a:tr h="122679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vizsgatevékenységeinek lebonyolításához szükséges tárgyi feltételeihez bekerült a: Munkabiztonsági, tűzvédelmi és elsősegélynyújtási felszerelés.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175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4799546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1731812-F6AA-2C4D-660E-FE7B615ED54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03468"/>
            <a:ext cx="19009086" cy="778062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5 0716 10 10</a:t>
            </a:r>
            <a:r>
              <a:rPr lang="hu-HU" b="1" dirty="0"/>
              <a:t> Légijármű-műszerész technikus</a:t>
            </a:r>
            <a:endParaRPr lang="hu-HU" b="1" i="0" u="none" strike="noStrike" dirty="0">
              <a:effectLst/>
            </a:endParaRPr>
          </a:p>
          <a:p>
            <a:endParaRPr lang="hu-HU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FC514853-FF42-A361-E74F-F5E2E4CC7C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998294"/>
              </p:ext>
            </p:extLst>
          </p:nvPr>
        </p:nvGraphicFramePr>
        <p:xfrm>
          <a:off x="1663526" y="2370623"/>
          <a:ext cx="20972954" cy="596057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74063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98891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93731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56550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1.10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technikumi oktatásban 20 órával csökkent az egybefüggő szakmai gyakorlat időtartama 300 óráról 280 órára. (a kizárólag szakmai vizsgára történő felkészítésben változatlan maradt).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897035"/>
                  </a:ext>
                </a:extLst>
              </a:tr>
              <a:tr h="128729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munkaterület leírása átfogalmazásra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21704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vizsgában korábban szereplő kikötés törlésre került: </a:t>
                      </a:r>
                    </a:p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strike="sngStrike" dirty="0">
                          <a:latin typeface="Franklin Gothic Book" panose="020B0503020102020204" pitchFamily="34" charset="0"/>
                        </a:rPr>
                        <a:t>A kérdések megoszlása és szintje feleljen meg a hatályos jogszabályban (a KKK jóváhagyásakor érvényes 1321/2014/EU rendelet, III. mellékletében (66. rész)) előírt modulonkénti vizsgakérdés számoknak és szinteknek.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9795272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21772" y="1303468"/>
            <a:ext cx="20443439" cy="835212"/>
          </a:xfrm>
        </p:spPr>
        <p:txBody>
          <a:bodyPr/>
          <a:lstStyle/>
          <a:p>
            <a:pPr fontAlgn="ctr" hangingPunct="1"/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5 0716 10 11</a:t>
            </a:r>
            <a:r>
              <a:rPr lang="hu-HU" b="1" dirty="0"/>
              <a:t> Légijármű-szerelő technikus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AC811D21-7132-0E20-1A69-8C360B2B7A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241046"/>
              </p:ext>
            </p:extLst>
          </p:nvPr>
        </p:nvGraphicFramePr>
        <p:xfrm>
          <a:off x="1663526" y="2406650"/>
          <a:ext cx="20367738" cy="729537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6138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1.10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technikumi oktatásban 20 órával csökkent az egybefüggő szakmai gyakorlat időtartama 300 óráról 280 órára</a:t>
                      </a:r>
                    </a:p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(a kizárólag szakmai vizsgára történő felkészítésben változatlan maradt).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7835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munkaterület leírása átfogalmazásra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225728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szakirányú oktatás eszközjegyzéke kiegészítésre került:</a:t>
                      </a:r>
                    </a:p>
                    <a:p>
                      <a:pPr marL="571500" marR="0" lvl="0" indent="-57150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fémszerkezetek festékdiffúziós repedésvizsgálatához szükséges eszközök, anyagok;</a:t>
                      </a:r>
                    </a:p>
                    <a:p>
                      <a:pPr marL="571500" marR="0" lvl="0" indent="-57150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kompozitszerkezetek rétegfelválásának vizsgálatához szükséges eszközök, anyagok;</a:t>
                      </a:r>
                    </a:p>
                    <a:p>
                      <a:pPr marL="571500" marR="0" lvl="0" indent="-57150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Különböző kategóriájú légijárművek fém és kompozitszerkezetű, elsődleges és másodlagos teherviselő szerkezeti elemeinek jellemző darabjai.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891215"/>
                  </a:ext>
                </a:extLst>
              </a:tr>
              <a:tr h="192665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vizsgában korábban szereplő kikötés törlésre került: </a:t>
                      </a:r>
                    </a:p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strike="sngStrike" dirty="0">
                          <a:latin typeface="Franklin Gothic Book" panose="020B0503020102020204" pitchFamily="34" charset="0"/>
                        </a:rPr>
                        <a:t>A kérdések megoszlása és szintje feleljen meg a hatályos jogszabályban (a KKK jóváhagyásakor érvényes 1321/2014/EU rendelet, III. mellékletében (66. rész)) előírt modulonkénti vizsgakérdés számoknak és szinteknek.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7756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154071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856B840A-5FFA-5959-4C5C-11C408E4C613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97544" y="1245496"/>
            <a:ext cx="20443439" cy="682812"/>
          </a:xfrm>
        </p:spPr>
        <p:txBody>
          <a:bodyPr/>
          <a:lstStyle/>
          <a:p>
            <a:r>
              <a:rPr lang="hu-HU" b="1" dirty="0"/>
              <a:t>4 0715 10 12 Szerszám- és készülékgyártó</a:t>
            </a:r>
          </a:p>
          <a:p>
            <a:endParaRPr lang="hu-HU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C26DD97B-61B4-4FCA-082A-77A1674941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987380"/>
              </p:ext>
            </p:extLst>
          </p:nvPr>
        </p:nvGraphicFramePr>
        <p:xfrm>
          <a:off x="1663526" y="2401456"/>
          <a:ext cx="20972954" cy="629267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74063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98891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37119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 és 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Központi interaktív vizsgában az alábbi könnyítés jelent meg: </a:t>
                      </a:r>
                    </a:p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„Hideg alakító szerszám gyártásához (pl. háromlépcsős lyukasztó) szerszám alkatrészek kiválasztása </a:t>
                      </a:r>
                      <a:r>
                        <a:rPr lang="hu-HU" sz="2700" b="0" i="0" strike="sngStrike" dirty="0">
                          <a:solidFill>
                            <a:srgbClr val="FF0000"/>
                          </a:solidFill>
                          <a:latin typeface="Franklin Gothic Book" panose="020B0503020102020204" pitchFamily="34" charset="0"/>
                        </a:rPr>
                        <a:t>angol </a:t>
                      </a:r>
                      <a:r>
                        <a:rPr lang="hu-HU" sz="2700" b="0" i="0" dirty="0">
                          <a:solidFill>
                            <a:srgbClr val="FF0000"/>
                          </a:solidFill>
                          <a:latin typeface="Franklin Gothic Book" panose="020B0503020102020204" pitchFamily="34" charset="0"/>
                        </a:rPr>
                        <a:t>magyar nyelvű, esetleg idegen nyelvű 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katalógusból és megrendelése (virtuálisan). A statikus képként megjelenő katalógus alapján kell a megrendelendő alkatrészeket kiválasztani a megadott lehetőségek közül.”</a:t>
                      </a:r>
                    </a:p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Módosítás a központi interaktív vizsgában:  </a:t>
                      </a:r>
                    </a:p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„A szerszám </a:t>
                      </a:r>
                      <a:r>
                        <a:rPr lang="hu-HU" sz="2700" b="0" i="0" strike="sngStrike" dirty="0">
                          <a:solidFill>
                            <a:srgbClr val="FF0000"/>
                          </a:solidFill>
                          <a:latin typeface="Franklin Gothic Book" panose="020B0503020102020204" pitchFamily="34" charset="0"/>
                        </a:rPr>
                        <a:t>robbantási hézag </a:t>
                      </a:r>
                      <a:r>
                        <a:rPr lang="hu-HU" sz="2700" b="0" i="0" dirty="0">
                          <a:solidFill>
                            <a:srgbClr val="FF0000"/>
                          </a:solidFill>
                          <a:latin typeface="Franklin Gothic Book" panose="020B0503020102020204" pitchFamily="34" charset="0"/>
                        </a:rPr>
                        <a:t>vágórés 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méretének meghatározása, és a helyes válasz kiválasztása meghatározott méretű lemez esetében.”</a:t>
                      </a:r>
                    </a:p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Módosítás a központi interaktív vizsga értékelésében: </a:t>
                      </a:r>
                    </a:p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értékelési módosítások, 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pontosítások (10%-ot nem meghaladó).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083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 vizsgatevékenység leírása egyértelműsítésre került, értékelési %-</a:t>
                      </a:r>
                      <a:r>
                        <a:rPr lang="hu-HU" sz="2700" b="0" i="0" dirty="0" err="1">
                          <a:latin typeface="Franklin Gothic Book" panose="020B0503020102020204" pitchFamily="34" charset="0"/>
                        </a:rPr>
                        <a:t>ai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pontosításra kerültek (10%-ot nem meghaladó).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7835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vizsgatevékenységen nem programozható számológép használható.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1197748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22188"/>
            <a:ext cx="20045007" cy="911412"/>
          </a:xfrm>
        </p:spPr>
        <p:txBody>
          <a:bodyPr/>
          <a:lstStyle/>
          <a:p>
            <a:r>
              <a:rPr lang="hu-HU" b="1" dirty="0"/>
              <a:t>5 0716 10 13 Vasútijármű-szerelő technikus</a:t>
            </a:r>
          </a:p>
        </p:txBody>
      </p:sp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B90052AC-FDAF-5715-9E3B-F6892CCE89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492173"/>
              </p:ext>
            </p:extLst>
          </p:nvPr>
        </p:nvGraphicFramePr>
        <p:xfrm>
          <a:off x="1681132" y="2421890"/>
          <a:ext cx="21138228" cy="265811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11684">
                  <a:extLst>
                    <a:ext uri="{9D8B030D-6E8A-4147-A177-3AD203B41FA5}">
                      <a16:colId xmlns:a16="http://schemas.microsoft.com/office/drawing/2014/main" val="1453940335"/>
                    </a:ext>
                  </a:extLst>
                </a:gridCol>
                <a:gridCol w="16326544">
                  <a:extLst>
                    <a:ext uri="{9D8B030D-6E8A-4147-A177-3AD203B41FA5}">
                      <a16:colId xmlns:a16="http://schemas.microsoft.com/office/drawing/2014/main" val="3821475926"/>
                    </a:ext>
                  </a:extLst>
                </a:gridCol>
              </a:tblGrid>
              <a:tr h="89184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377349"/>
                  </a:ext>
                </a:extLst>
              </a:tr>
              <a:tr h="1766268"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szakma a minden KKK-t érintő változáson (3. dia) és az ágazat minden szakmáját érintő változáson (6.dia)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55451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2361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 Gépészet ágazathoz tartozó szakmák képzési és kimeneti követelményei 2023.11.21-én,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  <a:spcAft>
                <a:spcPts val="800"/>
              </a:spcAft>
            </a:pPr>
            <a:r>
              <a:rPr lang="hu-HU" sz="31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kumimoji="0" lang="hu-HU" sz="31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Helvetica Neue"/>
              </a:rPr>
              <a:t>CNC-programozó és a Gépi és CNC forgácsoló </a:t>
            </a:r>
            <a:r>
              <a:rPr lang="hu-HU" sz="31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szakma esetében a felmenő rendszerben bevezetésre kerülő változtatásokat a KKK-k 2024.04.09-én közzétett verziója tartalmazza, és a 2024/2025-ös tanév első napjától alkalmazandó.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Nonprofit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6376075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5" y="2454755"/>
            <a:ext cx="21352276" cy="10177512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56054"/>
            <a:ext cx="20443439" cy="1101165"/>
          </a:xfrm>
        </p:spPr>
        <p:txBody>
          <a:bodyPr/>
          <a:lstStyle/>
          <a:p>
            <a:pPr algn="just"/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640637"/>
              </p:ext>
            </p:extLst>
          </p:nvPr>
        </p:nvGraphicFramePr>
        <p:xfrm>
          <a:off x="1663526" y="2214979"/>
          <a:ext cx="21582554" cy="10169811"/>
        </p:xfrm>
        <a:graphic>
          <a:graphicData uri="http://schemas.openxmlformats.org/drawingml/2006/table">
            <a:tbl>
              <a:tblPr/>
              <a:tblGrid>
                <a:gridCol w="2273107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632019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344891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488453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2073851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4487094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2960857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2322282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4469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58697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49020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Gépészet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CNC-programozó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7898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Gépészet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Építő-, szállító- és munkagép-szerelő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5519548"/>
                  </a:ext>
                </a:extLst>
              </a:tr>
              <a:tr h="40223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Gépészet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Épület- és szerkezetlakatos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8959300"/>
                  </a:ext>
                </a:extLst>
              </a:tr>
              <a:tr h="53824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Gépészet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Finommechanikai műszerész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1192305"/>
                  </a:ext>
                </a:extLst>
              </a:tr>
              <a:tr h="7898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Gépészet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Gépész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CAD-CAM, Ipar, Vegyipar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4697779"/>
                  </a:ext>
                </a:extLst>
              </a:tr>
              <a:tr h="7898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Gépészet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Gépgyártás-technológiai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kern="1200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0309213"/>
                  </a:ext>
                </a:extLst>
              </a:tr>
              <a:tr h="40223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Gépészet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Gépi és CNC forgácsoló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kern="1200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5110428"/>
                  </a:ext>
                </a:extLst>
              </a:tr>
              <a:tr h="118474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Gépészet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Hegesztő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Fémipari gyártás előkészítő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611775"/>
                  </a:ext>
                </a:extLst>
              </a:tr>
              <a:tr h="40223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Gépészet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Ipari gépész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Ipar,  Vegyipar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kern="1200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7294890"/>
                  </a:ext>
                </a:extLst>
              </a:tr>
              <a:tr h="7898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Gépészet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Légijármű-műszerész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kern="1200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3511450"/>
                  </a:ext>
                </a:extLst>
              </a:tr>
              <a:tr h="40223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Gépészet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Légijármű-szerelő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kern="1200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kern="1200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0125152"/>
                  </a:ext>
                </a:extLst>
              </a:tr>
              <a:tr h="40223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Gépészet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Szerszám- és készülékgyártó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kern="1200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kern="1200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2910032"/>
                  </a:ext>
                </a:extLst>
              </a:tr>
              <a:tr h="30439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Gépészet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Vasútijármű-szerelő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kern="1200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kern="1200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65318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 helye 2">
            <a:extLst>
              <a:ext uri="{FF2B5EF4-FFF2-40B4-BE49-F238E27FC236}">
                <a16:creationId xmlns:a16="http://schemas.microsoft.com/office/drawing/2014/main" id="{DC60879B-F731-EF88-B1C8-FBBC217D4F83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/>
        <p:txBody>
          <a:bodyPr/>
          <a:lstStyle/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</p:txBody>
      </p:sp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4830075"/>
              </p:ext>
            </p:extLst>
          </p:nvPr>
        </p:nvGraphicFramePr>
        <p:xfrm>
          <a:off x="1663526" y="2936986"/>
          <a:ext cx="21480955" cy="989693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419252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4195992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4092811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3886450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3886450">
                  <a:extLst>
                    <a:ext uri="{9D8B030D-6E8A-4147-A177-3AD203B41FA5}">
                      <a16:colId xmlns:a16="http://schemas.microsoft.com/office/drawing/2014/main" val="4135026386"/>
                    </a:ext>
                  </a:extLst>
                </a:gridCol>
              </a:tblGrid>
              <a:tr h="102450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8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5E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1024505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6219739"/>
                  </a:ext>
                </a:extLst>
              </a:tr>
              <a:tr h="71155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CNC-programozó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2024.09.01.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u-HU" sz="27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Közzétéve</a:t>
                      </a:r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: 2024.04.09)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7430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Építő-, szállító- és munkagép-szerelő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8685352"/>
                  </a:ext>
                </a:extLst>
              </a:tr>
              <a:tr h="46041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Épület- és szerkezetlakatos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  <a:tr h="46041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Finommechanikai műszerész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3052369"/>
                  </a:ext>
                </a:extLst>
              </a:tr>
              <a:tr h="5814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Gépész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976703"/>
                  </a:ext>
                </a:extLst>
              </a:tr>
              <a:tr h="70077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Gépgyártás-technológiai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4901832"/>
                  </a:ext>
                </a:extLst>
              </a:tr>
              <a:tr h="71155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Gépi és CNC forgácsoló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2024.09.01.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u-HU" sz="27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Közzétéve</a:t>
                      </a:r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: 2024.04.09)</a:t>
                      </a:r>
                      <a:endParaRPr lang="hu-HU" sz="2700" b="0" i="0" u="none" strike="noStrike" kern="1200" dirty="0">
                        <a:solidFill>
                          <a:srgbClr val="FF0000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9938686"/>
                  </a:ext>
                </a:extLst>
              </a:tr>
              <a:tr h="46041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Hegesztő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4444704"/>
                  </a:ext>
                </a:extLst>
              </a:tr>
              <a:tr h="46041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Ipari gépész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1176464"/>
                  </a:ext>
                </a:extLst>
              </a:tr>
              <a:tr h="70077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Légijármű-műszerész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0103865"/>
                  </a:ext>
                </a:extLst>
              </a:tr>
              <a:tr h="46041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Légijármű-szerelő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403802"/>
                  </a:ext>
                </a:extLst>
              </a:tr>
              <a:tr h="46041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Szerszám- és készülékgyártó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0462957"/>
                  </a:ext>
                </a:extLst>
              </a:tr>
              <a:tr h="70077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Vasútijármű-szerelő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0054585"/>
                  </a:ext>
                </a:extLst>
              </a:tr>
            </a:tbl>
          </a:graphicData>
        </a:graphic>
      </p:graphicFrame>
      <p:sp>
        <p:nvSpPr>
          <p:cNvPr id="2" name="Szöveg helye 1">
            <a:extLst>
              <a:ext uri="{FF2B5EF4-FFF2-40B4-BE49-F238E27FC236}">
                <a16:creationId xmlns:a16="http://schemas.microsoft.com/office/drawing/2014/main" id="{06ECD162-28C9-DB6A-6DA0-D7EA442104A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61816"/>
            <a:ext cx="20443439" cy="1726711"/>
          </a:xfrm>
        </p:spPr>
        <p:txBody>
          <a:bodyPr/>
          <a:lstStyle/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DD08B83-3586-97E7-AD98-C100CC80E84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9905" y="1242508"/>
            <a:ext cx="20443439" cy="871155"/>
          </a:xfrm>
        </p:spPr>
        <p:txBody>
          <a:bodyPr/>
          <a:lstStyle/>
          <a:p>
            <a:r>
              <a:rPr lang="hu-HU" dirty="0"/>
              <a:t>Az ágazat minden szakmáját érintő változás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C9B64602-18A9-18B7-1060-7310645911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6576682"/>
              </p:ext>
            </p:extLst>
          </p:nvPr>
        </p:nvGraphicFramePr>
        <p:xfrm>
          <a:off x="1757754" y="2391410"/>
          <a:ext cx="20695845" cy="327322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10985">
                  <a:extLst>
                    <a:ext uri="{9D8B030D-6E8A-4147-A177-3AD203B41FA5}">
                      <a16:colId xmlns:a16="http://schemas.microsoft.com/office/drawing/2014/main" val="677146895"/>
                    </a:ext>
                  </a:extLst>
                </a:gridCol>
                <a:gridCol w="15984860">
                  <a:extLst>
                    <a:ext uri="{9D8B030D-6E8A-4147-A177-3AD203B41FA5}">
                      <a16:colId xmlns:a16="http://schemas.microsoft.com/office/drawing/2014/main" val="4253087893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9175675"/>
                  </a:ext>
                </a:extLst>
              </a:tr>
              <a:tr h="127957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ágazati alapvizsga írásbeli vizsgatevékenységben a feladattípusok leírása egységesítésre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877778"/>
                  </a:ext>
                </a:extLst>
              </a:tr>
              <a:tr h="127957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7.2.5.2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7.3.5.2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ágazati alapvizsga írásbeli és gyakorlati vizsgatevékenység értékelésében is a sikerkritérium egységesen 51%-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ról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 40%-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ra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 módosult, csakúgy, mint a műszaki ágazati alapoktatással érintett ágazatok szakmái esetében.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16232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486064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E0963646-60BA-16A8-7B2C-0734452EB5F9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1132" y="1204632"/>
            <a:ext cx="20443439" cy="644712"/>
          </a:xfrm>
        </p:spPr>
        <p:txBody>
          <a:bodyPr/>
          <a:lstStyle/>
          <a:p>
            <a:r>
              <a:rPr lang="hu-HU" b="1" dirty="0"/>
              <a:t>4 0715 10 01 CNC-programozó</a:t>
            </a:r>
          </a:p>
          <a:p>
            <a:endParaRPr lang="hu-HU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11B77041-1593-420C-C8D0-44226355D2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285508"/>
              </p:ext>
            </p:extLst>
          </p:nvPr>
        </p:nvGraphicFramePr>
        <p:xfrm>
          <a:off x="1754118" y="2103930"/>
          <a:ext cx="21288761" cy="1065703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45950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442811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795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44271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8.7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szakmai vizsgán nem programozható számológép használata megengedett.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1087606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Változások felmenő rendszerben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u-HU" sz="2700" b="0" i="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</a:t>
                      </a:r>
                      <a:r>
                        <a:rPr lang="hu-HU" sz="2700" b="0" i="0" kern="120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özzétéve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2024.04.09; alkalmazás kezdete: 2024.09.01.)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u-H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sym typeface="Helvetica Neue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98809631"/>
                  </a:ext>
                </a:extLst>
              </a:tr>
              <a:tr h="144271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deszkriptor tábla 10. sora új tartalommal egészül ki: „CAD program segítségével műszaki rajzot készít, egyszerűbb munkadarabra 3D-s modellt készít.”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9394325"/>
                  </a:ext>
                </a:extLst>
              </a:tr>
              <a:tr h="144271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megkezdésének feltétele a portfólió elkészítése, valamint a portfólió részét képező műszaki rajzok és gyártási dokumentációk elektronikus formában történő leadása a vizsgaközpont részére a szakmai vizsga megkezdése előtt legalább 15 nappal. A vizsgaközpont a portfólió leadására korábbi időpontot is meghatározhat.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8439838"/>
                  </a:ext>
                </a:extLst>
              </a:tr>
              <a:tr h="144271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Központi interaktív vizsgában új témakör jelenik meg: </a:t>
                      </a:r>
                    </a:p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• ipari szerszámgép- és ipari robotfelügyelet -5 db kérdés ipari szerszámgép- és ipari robotfelügyelet, programozás témakör formájában. Csökken az interaktív vizsga ideje 180 percről 120 percre.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6288281"/>
                  </a:ext>
                </a:extLst>
              </a:tr>
              <a:tr h="101584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aránya a szakmai vizsgán belül 30%-ról 20%-</a:t>
                      </a:r>
                      <a:r>
                        <a:rPr lang="hu-HU" sz="2700" b="0" i="0" dirty="0" err="1">
                          <a:latin typeface="Franklin Gothic Book" panose="020B0503020102020204" pitchFamily="34" charset="0"/>
                        </a:rPr>
                        <a:t>ra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csökken.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2176360"/>
                  </a:ext>
                </a:extLst>
              </a:tr>
              <a:tr h="169230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 vizsgatevékenységben változik, a portfólió és a vizsga helyszínén készített munkadarabokkal kapcsolatos leírások kerültek be, pontosításra kerültek. Növekszik (a portfólióval kiegészített) projektfeladat vizsgatevékenység értékelési aránya a szakmai vizsgán belül (80%-ra)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63039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508311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FFA522B0-D801-EC9C-388B-A3ABB021D52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04632"/>
            <a:ext cx="20443439" cy="644712"/>
          </a:xfrm>
        </p:spPr>
        <p:txBody>
          <a:bodyPr/>
          <a:lstStyle/>
          <a:p>
            <a:r>
              <a:rPr lang="hu-HU" b="1" dirty="0"/>
              <a:t>4 0715 10 02 Építő-, szállító- és munkagép-szerelő</a:t>
            </a:r>
          </a:p>
          <a:p>
            <a:endParaRPr lang="hu-HU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BDB31931-B56F-7143-6DD2-CB037465E3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624349"/>
              </p:ext>
            </p:extLst>
          </p:nvPr>
        </p:nvGraphicFramePr>
        <p:xfrm>
          <a:off x="1711212" y="2220529"/>
          <a:ext cx="20367738" cy="447600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29533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B) A vizsga helyszínén végzett munkatevékenységben a vizsga tárgyához kapcsolódó szakmai beszélgetés bekerült.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0880948"/>
                  </a:ext>
                </a:extLst>
              </a:tr>
              <a:tr h="129533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portfólió értékelési aránya a vizsgatevékenységen belül változatlan maradt, de részletezésre kerültek az értékelés szempontjai.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5890778"/>
                  </a:ext>
                </a:extLst>
              </a:tr>
              <a:tr h="117125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vizsgán használható segédeszközök kiegészítésre kerültek: körző, vonalzó átkerültek ebbe a pontba (korábban a 8.6-os pontban szerepeltek).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891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885531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1C4809C0-D6FD-CB91-F4CB-9C163BB0E30C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6711" y="1157007"/>
            <a:ext cx="20443439" cy="739962"/>
          </a:xfrm>
        </p:spPr>
        <p:txBody>
          <a:bodyPr/>
          <a:lstStyle/>
          <a:p>
            <a:r>
              <a:rPr lang="hu-HU" b="1" dirty="0"/>
              <a:t>4 0732 10 03 Épület- és szerkezetlakatos</a:t>
            </a:r>
          </a:p>
          <a:p>
            <a:endParaRPr lang="hu-HU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174E3421-8A71-AEAA-9FA4-D1B2E5B413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3529758"/>
              </p:ext>
            </p:extLst>
          </p:nvPr>
        </p:nvGraphicFramePr>
        <p:xfrm>
          <a:off x="1704317" y="2168737"/>
          <a:ext cx="20367738" cy="199365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1783102609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063310152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4329149"/>
                  </a:ext>
                </a:extLst>
              </a:tr>
              <a:tr h="127957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Központi interaktív vizsgatevékenység leírásában a feladattípusok megnevezése pontosításra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30371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668325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5811</TotalTime>
  <Words>2034</Words>
  <Application>Microsoft Office PowerPoint</Application>
  <PresentationFormat>Egyéni</PresentationFormat>
  <Paragraphs>357</Paragraphs>
  <Slides>20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20</vt:i4>
      </vt:variant>
    </vt:vector>
  </HeadingPairs>
  <TitlesOfParts>
    <vt:vector size="28" baseType="lpstr">
      <vt:lpstr>Arial</vt:lpstr>
      <vt:lpstr>Calibri</vt:lpstr>
      <vt:lpstr>Courier New</vt:lpstr>
      <vt:lpstr>Franklin Gothic Book</vt:lpstr>
      <vt:lpstr>Helvetica Neue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Surányi Anita</cp:lastModifiedBy>
  <cp:revision>516</cp:revision>
  <dcterms:modified xsi:type="dcterms:W3CDTF">2024-07-01T06:18:06Z</dcterms:modified>
</cp:coreProperties>
</file>