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24"/>
  </p:notesMasterIdLst>
  <p:handoutMasterIdLst>
    <p:handoutMasterId r:id="rId25"/>
  </p:handoutMasterIdLst>
  <p:sldIdLst>
    <p:sldId id="468" r:id="rId2"/>
    <p:sldId id="469" r:id="rId3"/>
    <p:sldId id="470" r:id="rId4"/>
    <p:sldId id="449" r:id="rId5"/>
    <p:sldId id="471" r:id="rId6"/>
    <p:sldId id="453" r:id="rId7"/>
    <p:sldId id="465" r:id="rId8"/>
    <p:sldId id="450" r:id="rId9"/>
    <p:sldId id="451" r:id="rId10"/>
    <p:sldId id="454" r:id="rId11"/>
    <p:sldId id="456" r:id="rId12"/>
    <p:sldId id="452" r:id="rId13"/>
    <p:sldId id="455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47" r:id="rId23"/>
  </p:sldIdLst>
  <p:sldSz cx="24384000" cy="13716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4"/>
    <a:srgbClr val="12274D"/>
    <a:srgbClr val="DE095C"/>
    <a:srgbClr val="FFC55D"/>
    <a:srgbClr val="FFD489"/>
    <a:srgbClr val="8FF0C7"/>
    <a:srgbClr val="FFE4B5"/>
    <a:srgbClr val="D5E9FA"/>
    <a:srgbClr val="09DE84"/>
    <a:srgbClr val="92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4" autoAdjust="0"/>
    <p:restoredTop sz="95226" autoAdjust="0"/>
  </p:normalViewPr>
  <p:slideViewPr>
    <p:cSldViewPr snapToGrid="0" snapToObjects="1" showGuides="1">
      <p:cViewPr varScale="1">
        <p:scale>
          <a:sx n="55" d="100"/>
          <a:sy n="55" d="100"/>
        </p:scale>
        <p:origin x="2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019"/>
    </p:cViewPr>
  </p:sorterViewPr>
  <p:notesViewPr>
    <p:cSldViewPr snapToGrid="0" snapToObjects="1"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E1788-0E22-E340-AED3-DD17FDDCDAFF}" type="datetimeFigureOut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7/15/2025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A41FC-E0FF-CA4E-A66A-D88BDD10A0A1}" type="slidenum">
              <a:rPr lang="en-US" b="0" smtClean="0">
                <a:latin typeface="Metropolis Regular" charset="0"/>
                <a:ea typeface="Metropolis Regular" charset="0"/>
                <a:cs typeface="Metropolis Regular" charset="0"/>
              </a:rPr>
              <a:t>‹#›</a:t>
            </a:fld>
            <a:endParaRPr lang="en-US" b="0" dirty="0">
              <a:latin typeface="Metropolis Regular" charset="0"/>
              <a:ea typeface="Metropolis Regular" charset="0"/>
              <a:cs typeface="Metropolis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10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Shape 2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04" name="Shape 2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Metropolis Regular" charset="0"/>
        <a:ea typeface="Metropolis Regular" charset="0"/>
        <a:cs typeface="Metropolis Regular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4C823B25-D0EB-48F3-A617-5263C8190526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7185785" y="5740400"/>
            <a:ext cx="10012427" cy="123507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8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7817642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229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2FFB023C-A1EA-925B-1885-0A18EB8276B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8" name="Double Click to edit text">
            <a:extLst>
              <a:ext uri="{FF2B5EF4-FFF2-40B4-BE49-F238E27FC236}">
                <a16:creationId xmlns:a16="http://schemas.microsoft.com/office/drawing/2014/main" id="{79E22365-28A8-49D0-9201-3158A6CF80BC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795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08935" y="12577762"/>
            <a:ext cx="307777" cy="41036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0" i="0">
                <a:latin typeface="Metropolis Regular" charset="0"/>
                <a:ea typeface="Metropolis Regular" charset="0"/>
                <a:cs typeface="Metropolis Regular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873D238-9284-E8ED-F6B0-8D87A38420F5}"/>
              </a:ext>
            </a:extLst>
          </p:cNvPr>
          <p:cNvSpPr txBox="1">
            <a:spLocks/>
          </p:cNvSpPr>
          <p:nvPr userDrawn="1"/>
        </p:nvSpPr>
        <p:spPr>
          <a:xfrm>
            <a:off x="3040" y="1786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F4385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  <p:sp>
        <p:nvSpPr>
          <p:cNvPr id="5" name="Double Click to edit text">
            <a:extLst>
              <a:ext uri="{FF2B5EF4-FFF2-40B4-BE49-F238E27FC236}">
                <a16:creationId xmlns:a16="http://schemas.microsoft.com/office/drawing/2014/main" id="{D55108AC-0391-DEF4-7B98-5C10DE905887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6476506" y="6060559"/>
            <a:ext cx="11429928" cy="125638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dirty="0"/>
              <a:t>Alcím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543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1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4753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C582345B-5198-563A-1602-16804DA1C00B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127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7" name="Double Click to edit text">
            <a:extLst>
              <a:ext uri="{FF2B5EF4-FFF2-40B4-BE49-F238E27FC236}">
                <a16:creationId xmlns:a16="http://schemas.microsoft.com/office/drawing/2014/main" id="{4083C63A-2D2C-BE2E-A5A7-510BB12BAD63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3299435"/>
            <a:ext cx="20443439" cy="776301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Kattintással szerkesztés</a:t>
            </a:r>
            <a:endParaRPr lang="en-US" dirty="0"/>
          </a:p>
          <a:p>
            <a:pPr lvl="0"/>
            <a:endParaRPr lang="hu-HU" noProof="0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539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B90153-044C-4D2E-9FD1-5314DC017159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8260905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348B1E4-6205-4141-8F77-D44BD86BC3BB}"/>
              </a:ext>
            </a:extLst>
          </p:cNvPr>
          <p:cNvSpPr>
            <a:spLocks noGrp="1"/>
          </p:cNvSpPr>
          <p:nvPr>
            <p:ph type="pic" sz="quarter" idx="146"/>
          </p:nvPr>
        </p:nvSpPr>
        <p:spPr>
          <a:xfrm>
            <a:off x="13109439" y="7719733"/>
            <a:ext cx="4762501" cy="4533900"/>
          </a:xfrm>
          <a:custGeom>
            <a:avLst/>
            <a:gdLst>
              <a:gd name="connsiteX0" fmla="*/ 0 w 4762501"/>
              <a:gd name="connsiteY0" fmla="*/ 0 h 4533900"/>
              <a:gd name="connsiteX1" fmla="*/ 4762501 w 4762501"/>
              <a:gd name="connsiteY1" fmla="*/ 0 h 4533900"/>
              <a:gd name="connsiteX2" fmla="*/ 4762501 w 4762501"/>
              <a:gd name="connsiteY2" fmla="*/ 4533900 h 4533900"/>
              <a:gd name="connsiteX3" fmla="*/ 0 w 4762501"/>
              <a:gd name="connsiteY3" fmla="*/ 45339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0">
                <a:moveTo>
                  <a:pt x="0" y="0"/>
                </a:moveTo>
                <a:lnTo>
                  <a:pt x="4762501" y="0"/>
                </a:lnTo>
                <a:lnTo>
                  <a:pt x="4762501" y="4533900"/>
                </a:lnTo>
                <a:lnTo>
                  <a:pt x="0" y="4533900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B34889-7EE3-44B2-BFF2-C78E496FEBF4}"/>
              </a:ext>
            </a:extLst>
          </p:cNvPr>
          <p:cNvSpPr>
            <a:spLocks noGrp="1"/>
          </p:cNvSpPr>
          <p:nvPr>
            <p:ph type="pic" sz="quarter" idx="147"/>
          </p:nvPr>
        </p:nvSpPr>
        <p:spPr>
          <a:xfrm>
            <a:off x="13109439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sz="2000" b="0" i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2113CC8-D80F-46A1-B9F2-F94467D5FA78}"/>
              </a:ext>
            </a:extLst>
          </p:cNvPr>
          <p:cNvSpPr>
            <a:spLocks noGrp="1"/>
          </p:cNvSpPr>
          <p:nvPr>
            <p:ph type="pic" sz="quarter" idx="148"/>
          </p:nvPr>
        </p:nvSpPr>
        <p:spPr>
          <a:xfrm>
            <a:off x="17957973" y="3109633"/>
            <a:ext cx="4762501" cy="4533901"/>
          </a:xfrm>
          <a:custGeom>
            <a:avLst/>
            <a:gdLst>
              <a:gd name="connsiteX0" fmla="*/ 0 w 4762501"/>
              <a:gd name="connsiteY0" fmla="*/ 0 h 4533901"/>
              <a:gd name="connsiteX1" fmla="*/ 4762501 w 4762501"/>
              <a:gd name="connsiteY1" fmla="*/ 0 h 4533901"/>
              <a:gd name="connsiteX2" fmla="*/ 4762501 w 4762501"/>
              <a:gd name="connsiteY2" fmla="*/ 4533901 h 4533901"/>
              <a:gd name="connsiteX3" fmla="*/ 0 w 4762501"/>
              <a:gd name="connsiteY3" fmla="*/ 4533901 h 453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2501" h="4533901">
                <a:moveTo>
                  <a:pt x="0" y="0"/>
                </a:moveTo>
                <a:lnTo>
                  <a:pt x="4762501" y="0"/>
                </a:lnTo>
                <a:lnTo>
                  <a:pt x="4762501" y="4533901"/>
                </a:lnTo>
                <a:lnTo>
                  <a:pt x="0" y="4533901"/>
                </a:lnTo>
                <a:close/>
              </a:path>
            </a:pathLst>
          </a:custGeom>
          <a:solidFill>
            <a:srgbClr val="ACB1BB"/>
          </a:solidFill>
        </p:spPr>
        <p:txBody>
          <a:bodyPr wrap="square" anchor="ctr">
            <a:noAutofit/>
          </a:bodyPr>
          <a:lstStyle>
            <a:lvl1pPr>
              <a:defRPr lang="en-US" sz="2000" b="0" i="0" kern="1200" dirty="0">
                <a:solidFill>
                  <a:srgbClr val="FFFFFF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D1A71265-2C40-6F72-E4B5-9239B7DB2152}"/>
              </a:ext>
            </a:extLst>
          </p:cNvPr>
          <p:cNvSpPr txBox="1">
            <a:spLocks noGrp="1"/>
          </p:cNvSpPr>
          <p:nvPr>
            <p:ph type="body" sz="quarter" idx="64" hasCustomPrompt="1"/>
          </p:nvPr>
        </p:nvSpPr>
        <p:spPr>
          <a:xfrm>
            <a:off x="1663526" y="1526988"/>
            <a:ext cx="10851203" cy="220233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6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en-US" dirty="0"/>
              <a:t>Cím</a:t>
            </a:r>
          </a:p>
        </p:txBody>
      </p:sp>
      <p:sp>
        <p:nvSpPr>
          <p:cNvPr id="3" name="Double Click to edit text">
            <a:extLst>
              <a:ext uri="{FF2B5EF4-FFF2-40B4-BE49-F238E27FC236}">
                <a16:creationId xmlns:a16="http://schemas.microsoft.com/office/drawing/2014/main" id="{5FBB843A-B100-70D9-C07A-C674CB460ED5}"/>
              </a:ext>
            </a:extLst>
          </p:cNvPr>
          <p:cNvSpPr txBox="1">
            <a:spLocks noGrp="1"/>
          </p:cNvSpPr>
          <p:nvPr>
            <p:ph type="body" sz="quarter" idx="123" hasCustomPrompt="1"/>
          </p:nvPr>
        </p:nvSpPr>
        <p:spPr>
          <a:xfrm>
            <a:off x="1663526" y="4160042"/>
            <a:ext cx="10851203" cy="238419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  <a:sym typeface="Helvetica Neue"/>
              </a:defRPr>
            </a:lvl1pPr>
          </a:lstStyle>
          <a:p>
            <a:pPr lvl="0"/>
            <a:r>
              <a:rPr lang="hu-HU" noProof="0" dirty="0"/>
              <a:t>K</a:t>
            </a:r>
            <a:r>
              <a:rPr lang="en-US" dirty="0"/>
              <a:t>attintással szerkesztés</a:t>
            </a:r>
          </a:p>
        </p:txBody>
      </p:sp>
    </p:spTree>
    <p:extLst>
      <p:ext uri="{BB962C8B-B14F-4D97-AF65-F5344CB8AC3E}">
        <p14:creationId xmlns:p14="http://schemas.microsoft.com/office/powerpoint/2010/main" val="256793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0AD6D7B-F426-E92D-835A-E046F57C1910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24380959" cy="13714214"/>
          </a:xfrm>
          <a:custGeom>
            <a:avLst/>
            <a:gdLst>
              <a:gd name="connsiteX0" fmla="*/ 0 w 24384000"/>
              <a:gd name="connsiteY0" fmla="*/ 0 h 13716000"/>
              <a:gd name="connsiteX1" fmla="*/ 24384000 w 24384000"/>
              <a:gd name="connsiteY1" fmla="*/ 0 h 13716000"/>
              <a:gd name="connsiteX2" fmla="*/ 24384000 w 24384000"/>
              <a:gd name="connsiteY2" fmla="*/ 13716000 h 13716000"/>
              <a:gd name="connsiteX3" fmla="*/ 0 w 243840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0" h="13716000"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rgbClr val="12274D"/>
          </a:solidFill>
        </p:spPr>
        <p:txBody>
          <a:bodyPr wrap="square" anchor="ctr">
            <a:noAutofit/>
          </a:bodyPr>
          <a:lstStyle>
            <a:lvl1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Metropolis Regular" charset="0"/>
                <a:ea typeface="Metropolis Regular" charset="0"/>
                <a:cs typeface="Metropolis Regular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lang="en-US" sz="500" kern="0" dirty="0"/>
          </a:p>
        </p:txBody>
      </p:sp>
    </p:spTree>
    <p:extLst>
      <p:ext uri="{BB962C8B-B14F-4D97-AF65-F5344CB8AC3E}">
        <p14:creationId xmlns:p14="http://schemas.microsoft.com/office/powerpoint/2010/main" val="180715543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">
            <a:extLst>
              <a:ext uri="{FF2B5EF4-FFF2-40B4-BE49-F238E27FC236}">
                <a16:creationId xmlns:a16="http://schemas.microsoft.com/office/drawing/2014/main" id="{AED74946-CDC9-5EE4-C635-04B4B3C5711D}"/>
              </a:ext>
            </a:extLst>
          </p:cNvPr>
          <p:cNvSpPr txBox="1">
            <a:spLocks/>
          </p:cNvSpPr>
          <p:nvPr userDrawn="1"/>
        </p:nvSpPr>
        <p:spPr>
          <a:xfrm>
            <a:off x="618644" y="12932423"/>
            <a:ext cx="330219" cy="4085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8255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1C1F25"/>
                </a:solidFill>
                <a:effectLst/>
                <a:uFillTx/>
                <a:latin typeface="Roboto Black"/>
                <a:ea typeface="Roboto Black"/>
                <a:cs typeface="Roboto Black"/>
                <a:sym typeface="Roboto Black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en-US" b="1" i="0" smtClean="0">
                <a:latin typeface="Franklin Gothic Book" panose="020B0503020102020204" pitchFamily="34" charset="0"/>
                <a:ea typeface="Metropolis Black" charset="0"/>
                <a:cs typeface="Metropolis Black" charset="0"/>
              </a:rPr>
              <a:pPr/>
              <a:t>‹#›</a:t>
            </a:fld>
            <a:r>
              <a:rPr lang="en-US" b="1" i="0" dirty="0">
                <a:latin typeface="Metropolis Black" charset="0"/>
                <a:ea typeface="Metropolis Black" charset="0"/>
                <a:cs typeface="Metropolis Black" charset="0"/>
              </a:rPr>
              <a:t> </a:t>
            </a:r>
          </a:p>
        </p:txBody>
      </p:sp>
      <p:sp>
        <p:nvSpPr>
          <p:cNvPr id="8" name="KOPA STUDIO">
            <a:extLst>
              <a:ext uri="{FF2B5EF4-FFF2-40B4-BE49-F238E27FC236}">
                <a16:creationId xmlns:a16="http://schemas.microsoft.com/office/drawing/2014/main" id="{D66ED9B9-AF3F-6869-6082-F2B95241333E}"/>
              </a:ext>
            </a:extLst>
          </p:cNvPr>
          <p:cNvSpPr txBox="1"/>
          <p:nvPr userDrawn="1"/>
        </p:nvSpPr>
        <p:spPr>
          <a:xfrm>
            <a:off x="1690282" y="569353"/>
            <a:ext cx="6981719" cy="607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hu-HU" sz="3000" b="1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IKK</a:t>
            </a:r>
            <a:r>
              <a:rPr lang="hu-HU" sz="280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- INNOVATÍV</a:t>
            </a:r>
            <a:r>
              <a:rPr lang="hu-HU" sz="280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KÉPZÉSTÁMOGATÓ KÖZPONT</a:t>
            </a:r>
            <a:endParaRPr sz="2800" dirty="0">
              <a:solidFill>
                <a:srgbClr val="6A6E77"/>
              </a:solidFill>
              <a:latin typeface="Franklin Gothic Book" panose="020B0503020102020204" pitchFamily="34" charset="0"/>
              <a:ea typeface="Metropolis" charset="0"/>
              <a:cs typeface="Metropolis" charset="0"/>
              <a:sym typeface="Roboto Light"/>
            </a:endParaRPr>
          </a:p>
        </p:txBody>
      </p:sp>
      <p:sp>
        <p:nvSpPr>
          <p:cNvPr id="9" name="www.websitename.com">
            <a:extLst>
              <a:ext uri="{FF2B5EF4-FFF2-40B4-BE49-F238E27FC236}">
                <a16:creationId xmlns:a16="http://schemas.microsoft.com/office/drawing/2014/main" id="{0E828266-F6DC-B9F3-3463-4369F4AB0411}"/>
              </a:ext>
            </a:extLst>
          </p:cNvPr>
          <p:cNvSpPr txBox="1"/>
          <p:nvPr userDrawn="1"/>
        </p:nvSpPr>
        <p:spPr>
          <a:xfrm>
            <a:off x="1215046" y="12963649"/>
            <a:ext cx="7031412" cy="34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algn="r"/>
            <a:r>
              <a:rPr lang="hu-HU" sz="1700" b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A prezentáció</a:t>
            </a:r>
            <a:r>
              <a:rPr lang="hu-HU" sz="1700" b="0" baseline="0" dirty="0">
                <a:latin typeface="Franklin Gothic Book" panose="020B0503020102020204" pitchFamily="34" charset="0"/>
                <a:ea typeface="Metropolis" charset="0"/>
                <a:cs typeface="Metropolis" charset="0"/>
              </a:rPr>
              <a:t> tartalma bizalmas információ, harmadik félnek nem adható ki.</a:t>
            </a:r>
            <a:endParaRPr sz="1700" b="0" dirty="0">
              <a:latin typeface="Franklin Gothic Book" panose="020B0503020102020204" pitchFamily="34" charset="0"/>
              <a:ea typeface="Metropolis" charset="0"/>
              <a:cs typeface="Metropolis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04A746C-B383-3A9E-36F5-7E17B35064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6" y="439102"/>
            <a:ext cx="933467" cy="933467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4B47F88-C845-9E04-CFEC-29A6C3E9A9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156" y="11636319"/>
            <a:ext cx="1317288" cy="167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93" r:id="rId2"/>
    <p:sldLayoutId id="2147483894" r:id="rId3"/>
    <p:sldLayoutId id="2147483895" r:id="rId4"/>
    <p:sldLayoutId id="2147483896" r:id="rId5"/>
    <p:sldLayoutId id="2147483708" r:id="rId6"/>
    <p:sldLayoutId id="2147483897" r:id="rId7"/>
  </p:sldLayoutIdLst>
  <p:hf sldNum="0" hdr="0" ftr="0"/>
  <p:txStyles>
    <p:titleStyle>
      <a:lvl1pPr algn="l" defTabSz="1828800" rtl="0" eaLnBrk="1" latinLnBrk="0" hangingPunct="1">
        <a:lnSpc>
          <a:spcPct val="0"/>
        </a:lnSpc>
        <a:spcBef>
          <a:spcPct val="0"/>
        </a:spcBef>
        <a:buNone/>
        <a:defRPr sz="8000" kern="120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9144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8288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7432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3657600" indent="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E303E85-8C2C-7D01-0AE1-28AD6B12BFBA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D99FE69-B113-D82B-7166-BF8A4730CA0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2277003" y="4066065"/>
            <a:ext cx="19828933" cy="1235072"/>
          </a:xfrm>
        </p:spPr>
        <p:txBody>
          <a:bodyPr/>
          <a:lstStyle/>
          <a:p>
            <a:r>
              <a:rPr lang="hu-HU" dirty="0"/>
              <a:t>Módosítások a</a:t>
            </a:r>
          </a:p>
          <a:p>
            <a:r>
              <a:rPr lang="hu-HU" dirty="0"/>
              <a:t>Kreatív ágazat szakmáinak képzési és kimeneti követelményeiben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24C4558A-6584-E320-3579-0535E2FD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282" y="9817507"/>
            <a:ext cx="3427435" cy="128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5878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7F60B9C-D073-F6C6-1CCE-B1118BB5AA7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283281"/>
            <a:ext cx="20443439" cy="1072777"/>
          </a:xfrm>
        </p:spPr>
        <p:txBody>
          <a:bodyPr/>
          <a:lstStyle/>
          <a:p>
            <a:r>
              <a:rPr lang="hu-HU" b="1" dirty="0"/>
              <a:t>4 0723 16 03 Divatszabó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182595BB-23F5-559E-C954-4B44B8FE0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960279"/>
              </p:ext>
            </p:extLst>
          </p:nvPr>
        </p:nvGraphicFramePr>
        <p:xfrm>
          <a:off x="1701452" y="2356058"/>
          <a:ext cx="20367738" cy="646876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Férfiszabó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214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2868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Női szabó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10834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Lakástextil-készítő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79842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elkészítése és leadása a vizsgaközpont felé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3462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Textiltermék-összeállító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80809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portfólió elkészítése és leadása a vizsgaközpont felé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20635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B2A9208-A993-82A6-B7E8-36748A8A3F1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62828"/>
            <a:ext cx="20443439" cy="1001059"/>
          </a:xfrm>
        </p:spPr>
        <p:txBody>
          <a:bodyPr/>
          <a:lstStyle/>
          <a:p>
            <a:r>
              <a:rPr lang="hu-HU" dirty="0"/>
              <a:t>4 0214 16 04 Kerámia- és porcelánkészítő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9A8B4706-C705-F8EF-C4C5-2EF621B23F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60192"/>
              </p:ext>
            </p:extLst>
          </p:nvPr>
        </p:nvGraphicFramePr>
        <p:xfrm>
          <a:off x="1652183" y="2263887"/>
          <a:ext cx="20239903" cy="48196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07199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632704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6009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3808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Gipszmodell-készítő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6186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0973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Kerámia- és porcelántárgykészítő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72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1794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Porcelánfestő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1882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leírásban szereplő témakörök súlyozásával történik.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76665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1731812-F6AA-2C4D-660E-FE7B615ED54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0" y="1061578"/>
            <a:ext cx="20443439" cy="1131921"/>
          </a:xfrm>
        </p:spPr>
        <p:txBody>
          <a:bodyPr/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0723 16 05 Könnyűipari technikus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9AAC7336-3DC8-C2E5-2043-1B9C2FCA81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452597"/>
              </p:ext>
            </p:extLst>
          </p:nvPr>
        </p:nvGraphicFramePr>
        <p:xfrm>
          <a:off x="1701450" y="1869649"/>
          <a:ext cx="21234750" cy="110033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84900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448755">
                  <a:extLst>
                    <a:ext uri="{9D8B030D-6E8A-4147-A177-3AD203B41FA5}">
                      <a16:colId xmlns:a16="http://schemas.microsoft.com/office/drawing/2014/main" val="2297410921"/>
                    </a:ext>
                  </a:extLst>
                </a:gridCol>
                <a:gridCol w="16401095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39173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D5E9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Bőrfeldolgozó-ipar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391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témakörök súlyozásával történik.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témakörök súlyozásával történik.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680 percről 440 percre csökkent.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680 percről 440 percre csökkent.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Cipőkészítő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391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Projektfeladat „Egy lábbeli elkészítése” vizsgarészéhez szakmai beszélgetés is tartozik.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Projektfeladat „Egy lábbeli elkészítése” vizsgarészéhez szakmai beszélgetés is tartozik.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6938216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610 percről 440 percre csökkent.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610 percről 440 percre csökkent.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akkor eredményes, ha a vizsgázó az 1. és 3. vizsgarész estén külön-külön is elérte a megszerezhető pontszám legalább 40-40%-át.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akkor eredményes, ha a vizsgázó az 1. és 3. vizsgarész estén külön-külön is elérte a megszerezhető pontszám legalább 40-40%-át.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Ortopédiai cipész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600 percről 440 percre csökkent.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600 percről 440 percre csökkent.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vizsgaremek vizsgarész értékelésénél az elvégzett munka szóbeli bemutatása bekerült az értékelési szempontok közé 10% súlyértékben.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vizsgaremek vizsgarész értékelésénél az elvégzett munka szóbeli bemutatása bekerült az értékelési szempontok közé 10% súlyértékben.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Ruhaipar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39173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Interaktív vizsgatevékenység témakörönként 5-5 kérdés (10-10 helyett).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Interaktív vizsgatevékenység témakörönként 5-5 kérdés (10-10 helyett).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11609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Modellkészítés vizsgarész értékelésénél a szakmai kommunikáció az elvégzett munka szóbeli bemutatása során 10%.</a:t>
                      </a:r>
                    </a:p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szakmai beszélgetés akkor eredményes, ha legalább 40%-osra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Modellkészítés vizsgarész értékelésénél a szakmai kommunikáció az elvégzett munka szóbeli bemutatása során 10%.</a:t>
                      </a:r>
                    </a:p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szakmai beszélgetés akkor eredményes, ha legalább 40%-osra értékelhető.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Textilipar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21070185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8.40.5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gyakorlati vizsga tárgyához szakmai beszélgetés kapcsolódik. (8.4.2). A szakmai beszélgetés akkor eredményes, ha legalább 40%-osra értékelhető.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gyakorlati vizsga tárgyához szakmai beszélgetés kapcsolódik. (8.4.2). A szakmai beszélgetés akkor eredményes, ha legalább 40%-osra értékelhető.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09661822"/>
                  </a:ext>
                </a:extLst>
              </a:tr>
              <a:tr h="391739">
                <a:tc gridSpan="3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Szabász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85404860"/>
                  </a:ext>
                </a:extLst>
              </a:tr>
              <a:tr h="776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vizsgatevékenység megkezdésének feltétele a portfólió elkészítése, valamint a vizsgaközpontnak történő leadása a vizsgatevékenység megkezdése előtt legalább 10 nappal. </a:t>
                      </a:r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vizsgatevékenység megkezdésének feltétele a portfólió elkészítése, valamint a vizsgaközpontnak történő leadása a vizsgatevékenység megkezdése előtt legalább 10 nappal.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0587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79527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82E1DDF-9404-13B5-C02E-B539AC6BE6A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7" y="1315895"/>
            <a:ext cx="20443439" cy="716105"/>
          </a:xfrm>
        </p:spPr>
        <p:txBody>
          <a:bodyPr/>
          <a:lstStyle/>
          <a:p>
            <a:r>
              <a:rPr lang="hu-HU" b="1" dirty="0"/>
              <a:t>4 0723 16 06 Textilgyártó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ADFCDBF4-370A-EDF6-BFFB-191B56FE3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904050"/>
              </p:ext>
            </p:extLst>
          </p:nvPr>
        </p:nvGraphicFramePr>
        <p:xfrm>
          <a:off x="1701377" y="2271392"/>
          <a:ext cx="20367738" cy="571501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7052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Fonó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76047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2646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Kötő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53074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567726">
                <a:tc gridSpan="2">
                  <a:txBody>
                    <a:bodyPr/>
                    <a:lstStyle/>
                    <a:p>
                      <a:pPr marL="0" algn="ctr" defTabSz="1828800" rtl="0" eaLnBrk="1" latinLnBrk="0" hangingPunct="1"/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Nemszőtt-termék gyártó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665851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53641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Szövő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20405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Nem releváns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szakmairány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681553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9088F31-952D-010E-D863-ACC0873AF6E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42094" y="1366952"/>
            <a:ext cx="20031062" cy="1090706"/>
          </a:xfrm>
        </p:spPr>
        <p:txBody>
          <a:bodyPr/>
          <a:lstStyle/>
          <a:p>
            <a:r>
              <a:rPr lang="hu-HU" dirty="0"/>
              <a:t>5 0212 16 07 Dekoratőr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ECCD061-1543-B27D-1C8C-EA74586CF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15010"/>
              </p:ext>
            </p:extLst>
          </p:nvPr>
        </p:nvGraphicFramePr>
        <p:xfrm>
          <a:off x="1759701" y="2274778"/>
          <a:ext cx="20367738" cy="17508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103674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leírásából az értékelésbe került át a témakörök súlyozása. Az értékelés nem a feladattípusok súlyozásán keresztül történik. (2023.09.07)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51973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4D352DE0-2DCC-67EE-1CD8-671772F815B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3331" y="1323788"/>
            <a:ext cx="20317933" cy="850452"/>
          </a:xfrm>
        </p:spPr>
        <p:txBody>
          <a:bodyPr/>
          <a:lstStyle/>
          <a:p>
            <a:r>
              <a:rPr lang="hu-HU" b="1" dirty="0"/>
              <a:t>5 0213 16 08 Fotográfus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B60DDAD-C51E-1819-2C11-FE59DFF1B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641907"/>
              </p:ext>
            </p:extLst>
          </p:nvPr>
        </p:nvGraphicFramePr>
        <p:xfrm>
          <a:off x="1713331" y="2443879"/>
          <a:ext cx="20367738" cy="88282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83701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Kreatív fotográfus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értékeléséből a részpontok adásával, pontok tovább bontásásával, többféle megoldások kezelésével kapcsolatos szövegrész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684183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vizsgatevékenységből törlésre került a "Művészettörténetből és fotótörténetből egy-egy téma kifejtése, és véleményalkotás” 3. vizsgarész.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160 percről 135 percre csökkent ( a 3. vizsgarész törlése miatt).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569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3. vizsgarész törlése miatt a megmaradt két vizsgarész egymáshoz viszonyított aránya 50-50%-ra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77719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Művészeti fotográfus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89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1.10.2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Kizárólag szakmai vizsgára történő felkészítésben az egybefüggő szakmai gyakorlat időtartama 40 óráról 80 órára nőtt.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8890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értékeléséből a részpontok adásával, pontok tovább bontásásával, többféle megoldások kezelésével kapcsolatos szövegrész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473344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vizsgatevékenységből törlésre került a "Művészettörténetből és fotótörténetből egy-egy téma kifejtése, és véleményalkotás” 3. vizsgarész.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4262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8.14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3. vizsgarész törlése miatt a megmaradt két vizsgarész egymáshoz viszonyított aránya 50-50%-ra változott.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95951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3799035-2C9D-CF4F-6D3E-0B33F6C3271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01452" y="1183043"/>
            <a:ext cx="20300003" cy="687892"/>
          </a:xfrm>
        </p:spPr>
        <p:txBody>
          <a:bodyPr/>
          <a:lstStyle/>
          <a:p>
            <a:r>
              <a:rPr lang="hu-HU" b="1" dirty="0"/>
              <a:t>5 0213 16 09 Grafikus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FA87645-209D-0A65-C157-3F16E06240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20467"/>
              </p:ext>
            </p:extLst>
          </p:nvPr>
        </p:nvGraphicFramePr>
        <p:xfrm>
          <a:off x="1701452" y="2321397"/>
          <a:ext cx="20367738" cy="365481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szakmához rendelt legjellemzőbb FEOR számok táblázatból törlésre került a 7231 számú Nyomdai előkészítő foglalkozás.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Vizsgára bocsátási feltétele a portfólión túl a vizsgaremek és prezentációjának az elkészítése és leadása.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624397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leírásából törlésre került a feladattípusokhoz rendelt  százalékarány.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2397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3 nagy tématerülethez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60368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30CAD1BD-5DF4-21F9-A88D-672A229E481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323788"/>
            <a:ext cx="20443439" cy="687892"/>
          </a:xfrm>
        </p:spPr>
        <p:txBody>
          <a:bodyPr/>
          <a:lstStyle/>
          <a:p>
            <a:r>
              <a:rPr lang="hu-HU" b="1" dirty="0"/>
              <a:t>5 0211 16 10 Mozgókép- és animációkészítő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F5E826E-F61B-948B-5F70-D1B0DD790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16414"/>
              </p:ext>
            </p:extLst>
          </p:nvPr>
        </p:nvGraphicFramePr>
        <p:xfrm>
          <a:off x="1663526" y="2420025"/>
          <a:ext cx="20367738" cy="27611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3464067865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2068811981"/>
                    </a:ext>
                  </a:extLst>
                </a:gridCol>
              </a:tblGrid>
              <a:tr h="8993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833516"/>
                  </a:ext>
                </a:extLst>
              </a:tr>
              <a:tr h="9309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Interaktív vizsgatevékenység értékeléséből a részpontok adásával, pontok tovább bontásásával, többféle megoldások kezelésével kapcsolatos szövegrész törlésre került.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980"/>
                  </a:ext>
                </a:extLst>
              </a:tr>
              <a:tr h="9309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Projektfeladat vizsgatevékenység „A bemutatóhoz kapcsolódó szakmai beszélgetés értékelése” tartalmazza a showreel értékelését is.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332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1109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8B96FC91-5FF5-9D2E-428C-AFAD0CA562C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83148"/>
            <a:ext cx="20443439" cy="929341"/>
          </a:xfrm>
        </p:spPr>
        <p:txBody>
          <a:bodyPr/>
          <a:lstStyle/>
          <a:p>
            <a:r>
              <a:rPr lang="hu-HU" b="1" dirty="0"/>
              <a:t>5 0211 16 11 Nyomdaipari 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2E06C369-5750-F161-C75E-9C023530F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973621"/>
              </p:ext>
            </p:extLst>
          </p:nvPr>
        </p:nvGraphicFramePr>
        <p:xfrm>
          <a:off x="1669638" y="2456329"/>
          <a:ext cx="21380862" cy="71421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66915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51394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előkészítő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értékeléséből törlésre kerültek a feladattípusok és a hozzájuk rendelt  százalékarányok.</a:t>
                      </a:r>
                    </a:p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értékelése a 3 db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73386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vizsgaremek lehetséges megvalósítási formái bővültek.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644962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gépmester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értékeléséből törlésre kerültek a feladattípusok és a hozzájuk rendelt  százalékarányok.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4 db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68326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Nyomtatványfeldolgozó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értékeléséből törlésre kerültek a feladattípusok és a hozzájuk rendelt  százalékarányok.</a:t>
                      </a:r>
                    </a:p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6 db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33875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14700FD-4733-AE5E-2C8D-2B8C9DC4272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587825" y="1191211"/>
            <a:ext cx="20443439" cy="728532"/>
          </a:xfrm>
        </p:spPr>
        <p:txBody>
          <a:bodyPr/>
          <a:lstStyle/>
          <a:p>
            <a:r>
              <a:rPr lang="hu-HU" b="1" dirty="0"/>
              <a:t>4 0211 16 12 Nyomdász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855AA78A-6850-B77D-B88E-D2405394B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085532"/>
              </p:ext>
            </p:extLst>
          </p:nvPr>
        </p:nvGraphicFramePr>
        <p:xfrm>
          <a:off x="1625674" y="2392032"/>
          <a:ext cx="21005725" cy="96856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81523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224202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743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előkészítő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900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2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Nyomdaipari gépmester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900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 4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Nyomtatványfeldolgozó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9006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értékelése az 5 nagy témakörhöz rendelt súlyarányokon keresztül valósul meg.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Kézi könyvkötő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6235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Nyomdai grafikai kép- és szövegszerkesztő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79986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Digitális nyomóformakészítő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8708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454466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Nyomdász segéd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21070185"/>
                  </a:ext>
                </a:extLst>
              </a:tr>
              <a:tr h="7337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661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15191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7">
            <a:extLst>
              <a:ext uri="{FF2B5EF4-FFF2-40B4-BE49-F238E27FC236}">
                <a16:creationId xmlns:a16="http://schemas.microsoft.com/office/drawing/2014/main" id="{C8170613-D7A2-6307-8386-2ADDFE72D4D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526988"/>
            <a:ext cx="19868006" cy="1181707"/>
          </a:xfrm>
        </p:spPr>
        <p:txBody>
          <a:bodyPr/>
          <a:lstStyle/>
          <a:p>
            <a:r>
              <a:rPr lang="hu-HU" b="1"/>
              <a:t>Bevezethetőség - alkalmazás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98940AEB-3DF4-1B97-E13F-2A46419DF4FF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663526" y="2708695"/>
            <a:ext cx="20405166" cy="948031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u-HU" sz="3100" dirty="0"/>
              <a:t>Szakképzésről szóló 2019. évi LXXX. törvény 11.§ (4) </a:t>
            </a:r>
          </a:p>
          <a:p>
            <a:pPr algn="just">
              <a:lnSpc>
                <a:spcPct val="100000"/>
              </a:lnSpc>
            </a:pPr>
            <a:r>
              <a:rPr lang="hu-HU" sz="3100" dirty="0"/>
              <a:t>„A képzési és kimeneti követelményeket érintő változást – a nem érdemi jellegű vagy a tanulóra kedvezőbb változás kivételével – kizárólag a változással érintett legalacsonyabb iskolai évfolyamtól kezdve felmenő rendszerben a tanév első napjával lehet bevezetni, és azt a bevezetést megelőző első tanév kezdő napjáig kell közzétenni. A képzési és kimeneti követelmények módosítása a módosítást megelőzően közzétett képzési és kimeneti követelmények szerint indított szakmai oktatást nem érinti.”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Az ágazathoz tartozó szakmák képzési és kimeneti követelményei 2023.11.21-én, közzétételük napján hatályba léptek, alkalmazásuk ettől a naptól kötelező. 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A Kreatív vizuális alágazat szakmáinak esetében a felmenő rendszerben bevezetésre kerülő változtatásokat a KKK-k  2024.04.09-én közzétett verziója tartalmazza, és a 2025/2026-os tanév első napjától alkalmazandó.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128930084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0FFB62FC-6AC3-E2A1-4A63-0E69F919CB0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222188"/>
            <a:ext cx="20443439" cy="1036918"/>
          </a:xfrm>
        </p:spPr>
        <p:txBody>
          <a:bodyPr/>
          <a:lstStyle/>
          <a:p>
            <a:r>
              <a:rPr lang="hu-HU" b="1" dirty="0"/>
              <a:t>5 0211 16 13 Hangtechnikus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3C25B233-EB8E-FFFE-EED2-562D9CC45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764237"/>
              </p:ext>
            </p:extLst>
          </p:nvPr>
        </p:nvGraphicFramePr>
        <p:xfrm>
          <a:off x="1656764" y="2259106"/>
          <a:ext cx="20367738" cy="36807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Az interaktív vizsgatevékenység értékelése a 2 vizsgarész 6 témaköréhez rendelt súlyarányokon keresztül valósul meg az egybefüggő feladatsorban.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projektfeladat vizsgatevékenység értékelésénél változott a 2 vizsgarész egymáshoz viszonyított aránya, illetve az „A” vizsgarészen belül az értékelési szempontok súlyozása.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57872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Hangosító</a:t>
                      </a:r>
                      <a:r>
                        <a:rPr lang="hu-HU" sz="2700" b="0" i="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268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10.7.2.3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vizsgatevékenység végrehajtására rendelkezésre álló időtartam 95 percről 105 percre nőtt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1572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AABD00E7-BE5D-360F-1ADF-CE1724DAA5B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25675" y="1246048"/>
            <a:ext cx="21691525" cy="1072777"/>
          </a:xfrm>
        </p:spPr>
        <p:txBody>
          <a:bodyPr/>
          <a:lstStyle/>
          <a:p>
            <a:r>
              <a:rPr lang="hu-HU" b="1" dirty="0"/>
              <a:t>5 0413 16 14 Színház- és rendezvénytechnikus technikus szakma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B9A4425B-B602-BFF5-E018-56DCBCBC8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148250"/>
              </p:ext>
            </p:extLst>
          </p:nvPr>
        </p:nvGraphicFramePr>
        <p:xfrm>
          <a:off x="1663412" y="2318825"/>
          <a:ext cx="20893457" cy="99491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75596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13749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80348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556678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Színpadtechnikus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80642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66683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Porondtechnikus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8844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567590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Színpadi hangtechnikus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88640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8.22.2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705296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Színpadi világítástechnikus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77738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8.30.2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tesztkérdések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549809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Színpadi vizuáltechnikus szakmairány 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66097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8.39.2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leírásból törlésre került a kérdések darabszáma és időtartama.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83168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9.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Pontba került át a projektfeladat vizsgatevékenység során a vizsgacsoportok összeállításának lehetséges módja a szakmairányokhoz kapcsolódó segédeszközök és egyéb dokumentáció szabályozásával kapcsolatos pontból.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582522"/>
                  </a:ext>
                </a:extLst>
              </a:tr>
              <a:tr h="683180">
                <a:tc gridSpan="2"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lang="hu-HU" sz="2700" b="0" i="0" u="none" kern="1200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Színpadi gépkezelő és berendező részszakma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2400" b="1" i="1" u="none" kern="1200" dirty="0">
                        <a:solidFill>
                          <a:schemeClr val="tx1"/>
                        </a:solidFill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79369040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részszakma a minden KKK-t érintő változáson (3. dia) túl csak apróbb módosítás(oka)t tartalmaz.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11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61224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88AB192-8F00-0B16-ECD7-957280E86796}"/>
              </a:ext>
            </a:extLst>
          </p:cNvPr>
          <p:cNvSpPr txBox="1">
            <a:spLocks/>
          </p:cNvSpPr>
          <p:nvPr/>
        </p:nvSpPr>
        <p:spPr>
          <a:xfrm>
            <a:off x="9446329" y="11916239"/>
            <a:ext cx="5490282" cy="53326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ctr" defTabSz="412667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0" i="0" u="none" strike="noStrike" cap="none" spc="0" normalizeH="0" baseline="0" dirty="0">
                <a:ln>
                  <a:noFill/>
                </a:ln>
                <a:solidFill>
                  <a:srgbClr val="F7F9FF"/>
                </a:solidFill>
                <a:effectLst/>
                <a:uFillTx/>
                <a:latin typeface="Metropolis Light" charset="0"/>
                <a:ea typeface="Metropolis Light" charset="0"/>
                <a:cs typeface="Metropolis Light" charset="0"/>
                <a:sym typeface="Helvetica Neue"/>
              </a:defRPr>
            </a:lvl1pPr>
            <a:lvl2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77764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529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293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058" algn="ctr" defTabSz="412667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99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hu-HU" sz="3200" i="1" kern="0" dirty="0">
                <a:latin typeface="Franklin Gothic Book" panose="020B0503020102020204" pitchFamily="34" charset="0"/>
              </a:rPr>
              <a:t>Kezünkben a digitális jövő</a:t>
            </a:r>
          </a:p>
          <a:p>
            <a:endParaRPr lang="hu-HU" sz="2400" kern="0" dirty="0"/>
          </a:p>
        </p:txBody>
      </p:sp>
      <p:sp>
        <p:nvSpPr>
          <p:cNvPr id="8" name="Szöveg helye 7">
            <a:extLst>
              <a:ext uri="{FF2B5EF4-FFF2-40B4-BE49-F238E27FC236}">
                <a16:creationId xmlns:a16="http://schemas.microsoft.com/office/drawing/2014/main" id="{507DFDC7-488A-9312-BA3D-B67E81EBB37D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7185785" y="4802556"/>
            <a:ext cx="10012427" cy="1235072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  <p:sp>
        <p:nvSpPr>
          <p:cNvPr id="9" name="Szöveg helye 8">
            <a:extLst>
              <a:ext uri="{FF2B5EF4-FFF2-40B4-BE49-F238E27FC236}">
                <a16:creationId xmlns:a16="http://schemas.microsoft.com/office/drawing/2014/main" id="{6393D889-2488-CFFF-C449-7745C62F0A71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4255883" y="8611114"/>
            <a:ext cx="15871173" cy="227808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 Zrt. </a:t>
            </a:r>
            <a:b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</a:br>
            <a:r>
              <a:rPr lang="hu-HU" sz="6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ikk.hu | iroda@ikk.hu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77262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28A43212-B07A-F836-C356-627054E239C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10924" y="1241101"/>
            <a:ext cx="21985857" cy="690114"/>
          </a:xfrm>
        </p:spPr>
        <p:txBody>
          <a:bodyPr/>
          <a:lstStyle/>
          <a:p>
            <a:r>
              <a:rPr lang="hu-HU" b="1"/>
              <a:t>Minden KKK-t érintő változás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CE44864-840C-B48E-347A-189A2A8CC9F6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1710924" y="2454755"/>
            <a:ext cx="21521609" cy="10403458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3100" dirty="0"/>
              <a:t>alapadatok (1.9) közé bekerült a szakmai oktatás foglalkozásainak száma: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5 éves technikumi oktatásban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6 éves technikumi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szakképző iskolai oktatásban legalább 2100 óra 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4 éves szakképző iskolai oktatásban legalább 3200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2 éves kizárólag szakmai vizsgára történő felkészítésben legalább 2100 óra</a:t>
            </a:r>
          </a:p>
          <a:p>
            <a:pPr marL="1600200" lvl="1" indent="-6858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hu-HU" sz="3100" dirty="0"/>
              <a:t>3 éves kizárólag szakmai vizsgára történő felkészítésben legalább 3200 óra megtartott foglalkozás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</a:pPr>
            <a:endParaRPr lang="hu-HU" sz="3100" dirty="0"/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szakmai követelmények (6.2, 6.3) a fenntarthatóságra, „zöldítésre” vonatkozó tartalmakkal bővültek, továbbá a munka-, baleset-, tűzvédelmi előírások is bekerültek, amennyiben nem tartalmazta a KKK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ágazati alapvizsga eredményének beszámítása (8.8) ágazaton belül azonos lett, 10-20% közötti mértékkel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 portfólió a vizsgára bocsátás feltétele lett (8.2.1)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interaktív vizsgatevékenység során „az interaktív vizsgarendszer által előre megadott válaszlehetőségek közül kell kiválasztani a megfelelő válasz(oka)t”, így az ehhez nem illeszkedő feladattípusok törlésre kerültek (8.3.2)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az interaktív vizsgatevékenység értékelésében (8.3.5) egyértelművé lett téve, hogy a több vizsgarészből/tanulási egységből/témakörből egybefüggő feladatsor készül, értékelésük nem külön történik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/>
              <a:t>nem programozható számológép használható, amennyiben számítást igénylő feladatot tartalmaz a szakmai vizsga (a részszakmák esetében is)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3100" dirty="0">
                <a:latin typeface="Franklin Gothic Book"/>
              </a:rPr>
              <a:t>részszakma esetén a FEOR foglalkozás megnevezésén (10.3) túl legalább egy munkakör megnevezése</a:t>
            </a:r>
          </a:p>
          <a:p>
            <a:pPr algn="just">
              <a:lnSpc>
                <a:spcPct val="100000"/>
              </a:lnSpc>
            </a:pPr>
            <a:endParaRPr lang="hu-HU" sz="3100" dirty="0"/>
          </a:p>
          <a:p>
            <a:pPr algn="just">
              <a:lnSpc>
                <a:spcPct val="100000"/>
              </a:lnSpc>
            </a:pPr>
            <a:r>
              <a:rPr lang="hu-HU" sz="3100" dirty="0"/>
              <a:t>(A zárójelben jelzett pontok a több szakmairánnyal, részszakmával rendelkező szakmák esetében csak az első szakmairányra, részszakmára vonatkoznak.)</a:t>
            </a:r>
          </a:p>
          <a:p>
            <a:pPr algn="just"/>
            <a:endParaRPr lang="hu-HU" sz="3100" dirty="0"/>
          </a:p>
        </p:txBody>
      </p:sp>
    </p:spTree>
    <p:extLst>
      <p:ext uri="{BB962C8B-B14F-4D97-AF65-F5344CB8AC3E}">
        <p14:creationId xmlns:p14="http://schemas.microsoft.com/office/powerpoint/2010/main" val="17070874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2857" y="1197862"/>
            <a:ext cx="18260009" cy="952800"/>
          </a:xfrm>
        </p:spPr>
        <p:txBody>
          <a:bodyPr/>
          <a:lstStyle/>
          <a:p>
            <a:r>
              <a:rPr lang="hu-HU" b="1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000456"/>
              </p:ext>
            </p:extLst>
          </p:nvPr>
        </p:nvGraphicFramePr>
        <p:xfrm>
          <a:off x="1632857" y="2150663"/>
          <a:ext cx="21701929" cy="10114326"/>
        </p:xfrm>
        <a:graphic>
          <a:graphicData uri="http://schemas.openxmlformats.org/drawingml/2006/table">
            <a:tbl>
              <a:tblPr/>
              <a:tblGrid>
                <a:gridCol w="365969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350126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714564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585184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263631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432787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833449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6201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5054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11238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Bőrtermékkészítő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  <a:r>
                        <a:rPr kumimoji="0" lang="hu-HU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Bőrdíszműves, </a:t>
                      </a: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Cipőkészítő,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Kesztyűkészítő, Ortopédiai cipész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Bőrtárgy készítő , Cipőipari szabász, Bőripari szabász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26787"/>
                  </a:ext>
                </a:extLst>
              </a:tr>
              <a:tr h="7492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Divat-, jelmez- és díszlettervező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  <a:r>
                        <a:rPr kumimoji="0" lang="hu-HU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Divattervező, </a:t>
                      </a: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Jelmez- és díszlettervező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7645"/>
                  </a:ext>
                </a:extLst>
              </a:tr>
              <a:tr h="7492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Divatszabó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Férfiszabó, Női szabó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kern="12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Lakástextil-készítő, Textiltermék-összeállító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26390"/>
                  </a:ext>
                </a:extLst>
              </a:tr>
              <a:tr h="11238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Kerámia- és porcelánkészítő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Gipszmodellkészítő, Kerámia- és porcelántárgykészítő,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Porcelánfestő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984252"/>
                  </a:ext>
                </a:extLst>
              </a:tr>
              <a:tr h="95638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Könnyűipari </a:t>
                      </a:r>
                    </a:p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Bőrfeldolgozó-ipar, </a:t>
                      </a: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Cipőkészítő,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Ortopédiai cipész, Ruhaipar, Textilipar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Szabász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70758"/>
                  </a:ext>
                </a:extLst>
              </a:tr>
              <a:tr h="7492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Textilgyártó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Fonó, Kötő, Nemszőtt-termék gyártó, Szövő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382778"/>
                  </a:ext>
                </a:extLst>
              </a:tr>
              <a:tr h="749257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Kreatív - </a:t>
                      </a:r>
                      <a:b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kreatívipar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 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kumimoji="0" lang="pt-BR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Digitális festő és média designer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61028"/>
                  </a:ext>
                </a:extLst>
              </a:tr>
              <a:tr h="7492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Dekoratőr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814894"/>
                  </a:ext>
                </a:extLst>
              </a:tr>
              <a:tr h="7492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Fotográfus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Kreatív fotográfus, Művészeti fotográfus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216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068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D5C6C27D-011E-9015-3799-B017526886F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32857" y="1197862"/>
            <a:ext cx="18260009" cy="952800"/>
          </a:xfrm>
        </p:spPr>
        <p:txBody>
          <a:bodyPr/>
          <a:lstStyle/>
          <a:p>
            <a:r>
              <a:rPr lang="hu-HU" b="1"/>
              <a:t>Az ágazat szakmái, szakmairányai, részszakmái</a:t>
            </a:r>
          </a:p>
        </p:txBody>
      </p:sp>
      <p:graphicFrame>
        <p:nvGraphicFramePr>
          <p:cNvPr id="9" name="Táblázat 8">
            <a:extLst>
              <a:ext uri="{FF2B5EF4-FFF2-40B4-BE49-F238E27FC236}">
                <a16:creationId xmlns:a16="http://schemas.microsoft.com/office/drawing/2014/main" id="{B231290E-3C1E-1FD9-E670-B8A15B2FA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51068"/>
              </p:ext>
            </p:extLst>
          </p:nvPr>
        </p:nvGraphicFramePr>
        <p:xfrm>
          <a:off x="1632857" y="2150663"/>
          <a:ext cx="21684342" cy="10734757"/>
        </p:xfrm>
        <a:graphic>
          <a:graphicData uri="http://schemas.openxmlformats.org/drawingml/2006/table">
            <a:tbl>
              <a:tblPr/>
              <a:tblGrid>
                <a:gridCol w="3767927">
                  <a:extLst>
                    <a:ext uri="{9D8B030D-6E8A-4147-A177-3AD203B41FA5}">
                      <a16:colId xmlns:a16="http://schemas.microsoft.com/office/drawing/2014/main" val="599980520"/>
                    </a:ext>
                  </a:extLst>
                </a:gridCol>
                <a:gridCol w="2329308">
                  <a:extLst>
                    <a:ext uri="{9D8B030D-6E8A-4147-A177-3AD203B41FA5}">
                      <a16:colId xmlns:a16="http://schemas.microsoft.com/office/drawing/2014/main" val="1672341546"/>
                    </a:ext>
                  </a:extLst>
                </a:gridCol>
                <a:gridCol w="1396322">
                  <a:extLst>
                    <a:ext uri="{9D8B030D-6E8A-4147-A177-3AD203B41FA5}">
                      <a16:colId xmlns:a16="http://schemas.microsoft.com/office/drawing/2014/main" val="354409624"/>
                    </a:ext>
                  </a:extLst>
                </a:gridCol>
                <a:gridCol w="1808667">
                  <a:extLst>
                    <a:ext uri="{9D8B030D-6E8A-4147-A177-3AD203B41FA5}">
                      <a16:colId xmlns:a16="http://schemas.microsoft.com/office/drawing/2014/main" val="3735235005"/>
                    </a:ext>
                  </a:extLst>
                </a:gridCol>
                <a:gridCol w="1453629">
                  <a:extLst>
                    <a:ext uri="{9D8B030D-6E8A-4147-A177-3AD203B41FA5}">
                      <a16:colId xmlns:a16="http://schemas.microsoft.com/office/drawing/2014/main" val="3671789931"/>
                    </a:ext>
                  </a:extLst>
                </a:gridCol>
                <a:gridCol w="3137040">
                  <a:extLst>
                    <a:ext uri="{9D8B030D-6E8A-4147-A177-3AD203B41FA5}">
                      <a16:colId xmlns:a16="http://schemas.microsoft.com/office/drawing/2014/main" val="3472749362"/>
                    </a:ext>
                  </a:extLst>
                </a:gridCol>
                <a:gridCol w="4253701">
                  <a:extLst>
                    <a:ext uri="{9D8B030D-6E8A-4147-A177-3AD203B41FA5}">
                      <a16:colId xmlns:a16="http://schemas.microsoft.com/office/drawing/2014/main" val="2473886009"/>
                    </a:ext>
                  </a:extLst>
                </a:gridCol>
                <a:gridCol w="3537748">
                  <a:extLst>
                    <a:ext uri="{9D8B030D-6E8A-4147-A177-3AD203B41FA5}">
                      <a16:colId xmlns:a16="http://schemas.microsoft.com/office/drawing/2014/main" val="2552214819"/>
                    </a:ext>
                  </a:extLst>
                </a:gridCol>
              </a:tblGrid>
              <a:tr h="44013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 azonosító száma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371833"/>
                  </a:ext>
                </a:extLst>
              </a:tr>
              <a:tr h="16142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Ágazat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Magyar Képesítési Keretrendszer szint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Képzési terület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Ágazati besorolás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Szakma-sorszám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megnevezése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 szakmairánya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részszakmája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63887"/>
                  </a:ext>
                </a:extLst>
              </a:tr>
              <a:tr h="8034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Grafikus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71579"/>
                  </a:ext>
                </a:extLst>
              </a:tr>
              <a:tr h="80341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Mozgókép- és animációkészítő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889023"/>
                  </a:ext>
                </a:extLst>
              </a:tr>
              <a:tr h="12051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Nyomdaipari 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Nyomdaipari előkészítő, Nyomdaipari gépmester,  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Nyomtatványfeldolgozó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674014"/>
                  </a:ext>
                </a:extLst>
              </a:tr>
              <a:tr h="241023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 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vizuális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Nyomdász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Nyomdaipari előkészítő, Nyomdaipari gépmester,</a:t>
                      </a:r>
                    </a:p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Nyomtatványfeldolgozó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Kézi könyvkötő,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 grafikai kép- és szövegszerkesztő,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Digitális nyomóforma készítő, Nyomdász segéd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5171"/>
                  </a:ext>
                </a:extLst>
              </a:tr>
              <a:tr h="12051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színház- és hangtechnika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Hangtechnikus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Hangosító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089549"/>
                  </a:ext>
                </a:extLst>
              </a:tr>
              <a:tr h="200853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-</a:t>
                      </a:r>
                      <a:b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kreatív színház- és hangtechnika alágazat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0413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Színház- és rendezvénytechnikus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Porondtechnikus, Színpadi hangtechnikus,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Színpadi világítástechnikus, </a:t>
                      </a:r>
                    </a:p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Színpadi vizuáltechnikus, Színpadtechnikus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Színpadi gépkezelő és berendező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289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03369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5F932EA4-E093-32EF-68B5-BB6EAE5E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396068"/>
              </p:ext>
            </p:extLst>
          </p:nvPr>
        </p:nvGraphicFramePr>
        <p:xfrm>
          <a:off x="1663526" y="2567104"/>
          <a:ext cx="21425074" cy="1002732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956068">
                  <a:extLst>
                    <a:ext uri="{9D8B030D-6E8A-4147-A177-3AD203B41FA5}">
                      <a16:colId xmlns:a16="http://schemas.microsoft.com/office/drawing/2014/main" val="3929740004"/>
                    </a:ext>
                  </a:extLst>
                </a:gridCol>
                <a:gridCol w="2747444">
                  <a:extLst>
                    <a:ext uri="{9D8B030D-6E8A-4147-A177-3AD203B41FA5}">
                      <a16:colId xmlns:a16="http://schemas.microsoft.com/office/drawing/2014/main" val="3672973259"/>
                    </a:ext>
                  </a:extLst>
                </a:gridCol>
                <a:gridCol w="2869231">
                  <a:extLst>
                    <a:ext uri="{9D8B030D-6E8A-4147-A177-3AD203B41FA5}">
                      <a16:colId xmlns:a16="http://schemas.microsoft.com/office/drawing/2014/main" val="1298715625"/>
                    </a:ext>
                  </a:extLst>
                </a:gridCol>
                <a:gridCol w="2791157">
                  <a:extLst>
                    <a:ext uri="{9D8B030D-6E8A-4147-A177-3AD203B41FA5}">
                      <a16:colId xmlns:a16="http://schemas.microsoft.com/office/drawing/2014/main" val="2137163192"/>
                    </a:ext>
                  </a:extLst>
                </a:gridCol>
                <a:gridCol w="3806123">
                  <a:extLst>
                    <a:ext uri="{9D8B030D-6E8A-4147-A177-3AD203B41FA5}">
                      <a16:colId xmlns:a16="http://schemas.microsoft.com/office/drawing/2014/main" val="2648692765"/>
                    </a:ext>
                  </a:extLst>
                </a:gridCol>
                <a:gridCol w="4255051">
                  <a:extLst>
                    <a:ext uri="{9D8B030D-6E8A-4147-A177-3AD203B41FA5}">
                      <a16:colId xmlns:a16="http://schemas.microsoft.com/office/drawing/2014/main" val="116221419"/>
                    </a:ext>
                  </a:extLst>
                </a:gridCol>
              </a:tblGrid>
              <a:tr h="5243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Szakma 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A KKK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80037872"/>
                  </a:ext>
                </a:extLst>
              </a:tr>
              <a:tr h="35218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1.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2.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3.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4.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5. hatályba lépése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908873"/>
                  </a:ext>
                </a:extLst>
              </a:tr>
              <a:tr h="51421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Bőrtermékkészítő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sym typeface="Helvetica Neue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021040"/>
                  </a:ext>
                </a:extLst>
              </a:tr>
              <a:tr h="6979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Dekoratőr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969190"/>
                  </a:ext>
                </a:extLst>
              </a:tr>
              <a:tr h="5506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Divat-, jelmez- és díszlettervező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475119"/>
                  </a:ext>
                </a:extLst>
              </a:tr>
              <a:tr h="45544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Divatszabó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974"/>
                  </a:ext>
                </a:extLst>
              </a:tr>
              <a:tr h="6968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Fotográfus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312614"/>
                  </a:ext>
                </a:extLst>
              </a:tr>
              <a:tr h="6968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Grafikus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773999"/>
                  </a:ext>
                </a:extLst>
              </a:tr>
              <a:tr h="4304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Hangtechnikus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654769"/>
                  </a:ext>
                </a:extLst>
              </a:tr>
              <a:tr h="3685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Kerámia- és porcelánkészítő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- 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628243"/>
                  </a:ext>
                </a:extLst>
              </a:tr>
              <a:tr h="36859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Könnyűipari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446766"/>
                  </a:ext>
                </a:extLst>
              </a:tr>
              <a:tr h="6968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Mozgókép- és animációkészítő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976703"/>
                  </a:ext>
                </a:extLst>
              </a:tr>
              <a:tr h="6979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Nyomdaipari 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2023.09.07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marL="0" algn="ctr" defTabSz="1828800" rtl="0" eaLnBrk="1" fontAlgn="ctr" latinLnBrk="0" hangingPunct="1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938686"/>
                  </a:ext>
                </a:extLst>
              </a:tr>
              <a:tr h="69689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Nyomdász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2025.09.01.</a:t>
                      </a:r>
                    </a:p>
                    <a:p>
                      <a:pPr algn="ctr" fontAlgn="ctr"/>
                      <a:r>
                        <a:rPr kumimoji="0" lang="hu-HU" sz="27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2024.04.09.)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176464"/>
                  </a:ext>
                </a:extLst>
              </a:tr>
              <a:tr h="47829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Színház- és rendezvénytechnikus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403802"/>
                  </a:ext>
                </a:extLst>
              </a:tr>
              <a:tr h="35218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Textilgyártó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2020.05.18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2022.09.12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2023.11.21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 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946476"/>
                  </a:ext>
                </a:extLst>
              </a:tr>
              <a:tr h="352180">
                <a:tc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Digitális festő és média designer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2025.07.14.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27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6350" marR="6350" marT="635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081200"/>
                  </a:ext>
                </a:extLst>
              </a:tr>
            </a:tbl>
          </a:graphicData>
        </a:graphic>
      </p:graphicFrame>
      <p:sp>
        <p:nvSpPr>
          <p:cNvPr id="6" name="Szöveg helye 1">
            <a:extLst>
              <a:ext uri="{FF2B5EF4-FFF2-40B4-BE49-F238E27FC236}">
                <a16:creationId xmlns:a16="http://schemas.microsoft.com/office/drawing/2014/main" id="{8C5ACC6E-FDB4-7EBE-3A91-03A49CFA5A8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63526" y="1071317"/>
            <a:ext cx="20443439" cy="1667238"/>
          </a:xfrm>
        </p:spPr>
        <p:txBody>
          <a:bodyPr/>
          <a:lstStyle/>
          <a:p>
            <a:r>
              <a:rPr lang="hu-HU" b="1" dirty="0"/>
              <a:t>Képzési és kimeneti követelmények hatályba lépése</a:t>
            </a:r>
          </a:p>
          <a:p>
            <a:r>
              <a:rPr lang="hu-HU" sz="4000" dirty="0"/>
              <a:t>A változáskövetés alapja a </a:t>
            </a:r>
            <a:r>
              <a:rPr lang="hu-HU" sz="4000" dirty="0">
                <a:solidFill>
                  <a:srgbClr val="FF0000"/>
                </a:solidFill>
              </a:rPr>
              <a:t>2022.09.12-én </a:t>
            </a:r>
            <a:r>
              <a:rPr lang="hu-HU" sz="4000" dirty="0"/>
              <a:t>hatályba lépett KKK</a:t>
            </a:r>
          </a:p>
        </p:txBody>
      </p:sp>
    </p:spTree>
    <p:extLst>
      <p:ext uri="{BB962C8B-B14F-4D97-AF65-F5344CB8AC3E}">
        <p14:creationId xmlns:p14="http://schemas.microsoft.com/office/powerpoint/2010/main" val="252906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CA192681-F15B-BC0C-8292-6D27D587FD4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9958" y="1399597"/>
            <a:ext cx="20443439" cy="905661"/>
          </a:xfrm>
        </p:spPr>
        <p:txBody>
          <a:bodyPr/>
          <a:lstStyle/>
          <a:p>
            <a:r>
              <a:rPr lang="hu-HU" b="1" dirty="0"/>
              <a:t>Az ágazat minden szakmáját érintő változtatás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5F3DC723-9E28-A99F-F699-A949E3753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504780"/>
              </p:ext>
            </p:extLst>
          </p:nvPr>
        </p:nvGraphicFramePr>
        <p:xfrm>
          <a:off x="1689958" y="2425009"/>
          <a:ext cx="20367738" cy="52784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Egységesítésre került, hogy az ágazati alapvizsga 10%, a szakmai vizsga 90% súlyaránnyal számít be a szakmai vizsga végső értékelésébe.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Kreatív vizuális alágazat szakmáinak ágazati alapvizsgáján a gyakorlati  vizsgatevékenység végrehajtására rendelkezésre álló időtartam: 240 percről 165 percre csökkent.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7.3.5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Kreatív színház- és hangtechnika alágazat szakmáinak ágazati alapvizsgáján a gyakorlati vizsgatevékenység értékelésénél a 3 vizsgarész egymáshoz viszonyított súlyaránya változott (20-40-40%-ról 30-40-30%-ra).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762349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Változások felmenő rendszerben </a:t>
                      </a: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(közzétéve: </a:t>
                      </a:r>
                    </a:p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2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2024.04.09.; alkalmazás kezdete: 2025.09.01.)</a:t>
                      </a:r>
                    </a:p>
                  </a:txBody>
                  <a:tcPr marL="7620" marR="7620" marT="7620" marB="0" anchor="ctr">
                    <a:solidFill>
                      <a:srgbClr val="FFC5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19520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7.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dirty="0">
                          <a:latin typeface="Franklin Gothic Book" panose="020B0503020102020204" pitchFamily="34" charset="0"/>
                        </a:rPr>
                        <a:t>A Kreatív vizuális alágazat szakmáinak ágazati alapvizsgára bocsátás feltétele lett a portfólió készítése és leadása, ezáltal változik a vizsgatevékenység leírása, értékelése.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6340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7A953C59-A9EC-1CB4-18C9-2F768AE9203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772816" y="1194318"/>
            <a:ext cx="19912683" cy="653143"/>
          </a:xfrm>
        </p:spPr>
        <p:txBody>
          <a:bodyPr/>
          <a:lstStyle/>
          <a:p>
            <a:r>
              <a:rPr lang="hu-HU" b="1" dirty="0"/>
              <a:t>4 0723 16 01 Bőrtermékkészítő</a:t>
            </a:r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47F91814-168C-9E28-9142-6FA1076206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059431"/>
              </p:ext>
            </p:extLst>
          </p:nvPr>
        </p:nvGraphicFramePr>
        <p:xfrm>
          <a:off x="1772817" y="2228461"/>
          <a:ext cx="21239584" cy="106421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34757">
                  <a:extLst>
                    <a:ext uri="{9D8B030D-6E8A-4147-A177-3AD203B41FA5}">
                      <a16:colId xmlns:a16="http://schemas.microsoft.com/office/drawing/2014/main" val="2850801262"/>
                    </a:ext>
                  </a:extLst>
                </a:gridCol>
                <a:gridCol w="16404827">
                  <a:extLst>
                    <a:ext uri="{9D8B030D-6E8A-4147-A177-3AD203B41FA5}">
                      <a16:colId xmlns:a16="http://schemas.microsoft.com/office/drawing/2014/main" val="4229624477"/>
                    </a:ext>
                  </a:extLst>
                </a:gridCol>
              </a:tblGrid>
              <a:tr h="5951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54156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Bőrdíszműves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4911301"/>
                  </a:ext>
                </a:extLst>
              </a:tr>
              <a:tr h="5650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6.4.1.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Szakirányú oktatás szakmai követelményei a javítási, átalakítási ismeretekkel egészült ki.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78253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Egy bőrdíszműipari termék elkészítése vizsgarészhez szakmai beszélgetés is tartozik az elkészített termékkel kapcsolatban. A szakmai beszélgetés akkor eredményes, ha legalább 40%-osra értékelhető (8.4.5).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833719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8.4.3.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összidőtartam 610 percről 440 percre csökken.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409523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Cipőkészítő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8958222"/>
                  </a:ext>
                </a:extLst>
              </a:tr>
              <a:tr h="85444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Egy pár lábbeli elkészítése vizsgarészhez szakmai beszélgetés is tartozik az elkészített termékkel kapcsolatban. A szakmai beszélgetés akkor eredményes, ha legalább 40%-osra értékelhető (8.13.5).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1926327"/>
                  </a:ext>
                </a:extLst>
              </a:tr>
              <a:tr h="60329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8.13.3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végrehajtására rendelkezésre álló időtartam: 610 percről 440 percre csökken.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8193353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Kesztyűkészítő szakmairánnyal (2023.09.07.) egészült ki a szakma.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087325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Ortopédiai cipész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9794608"/>
                  </a:ext>
                </a:extLst>
              </a:tr>
              <a:tr h="12111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vizsgatevékenység végrehajtására rendelkezésre álló időtartam: 385 percről 445 percre nőtt.</a:t>
                      </a:r>
                    </a:p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„C” vizsgarész időtartama: 120 perc, értékelési súlyaránya: 40% (2023.09.07.)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722731"/>
                  </a:ext>
                </a:extLst>
              </a:tr>
              <a:tr h="67325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8.31.5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projektfeladat vizsgatevékenység gyakorlati rész értékelési szempontjainak összege: 100% (2023.09.07.).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578887"/>
                  </a:ext>
                </a:extLst>
              </a:tr>
              <a:tr h="457028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Bőrtárgy készítő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13141178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10.7.1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portfólió elkészítése és leadása a vizsgaközpont felé a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62500"/>
                  </a:ext>
                </a:extLst>
              </a:tr>
              <a:tr h="483975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Cipőipari szabász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21070185"/>
                  </a:ext>
                </a:extLst>
              </a:tr>
              <a:tr h="431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11.7.1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portfólió elkészítése és leadása a vizsgaközpont felé a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661822"/>
                  </a:ext>
                </a:extLst>
              </a:tr>
              <a:tr h="431141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Bőrpari szabász részszakma</a:t>
                      </a:r>
                    </a:p>
                  </a:txBody>
                  <a:tcPr marL="7620" marR="7620" marT="7620" marB="0" anchor="ctr">
                    <a:solidFill>
                      <a:srgbClr val="DE095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62900407"/>
                  </a:ext>
                </a:extLst>
              </a:tr>
              <a:tr h="43114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12.7.1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 portfólió elkészítése és leadása a vizsgaközpont felé a vizsgára bocsátási feltétel lett.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69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2361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>
            <a:extLst>
              <a:ext uri="{FF2B5EF4-FFF2-40B4-BE49-F238E27FC236}">
                <a16:creationId xmlns:a16="http://schemas.microsoft.com/office/drawing/2014/main" id="{5B764EED-157A-49AB-3B2C-1FC8036AFD7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685364" y="1303468"/>
            <a:ext cx="21013271" cy="1341718"/>
          </a:xfrm>
        </p:spPr>
        <p:txBody>
          <a:bodyPr/>
          <a:lstStyle/>
          <a:p>
            <a:pPr fontAlgn="ctr" hangingPunct="1"/>
            <a:r>
              <a:rPr lang="hu-HU" b="1" i="0" u="none" strike="noStrike" kern="120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5 0212 16 02 Divat-, jelmez és díszlettervező</a:t>
            </a:r>
            <a:endParaRPr lang="hu-HU" b="1" dirty="0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6830EB47-8F14-EA20-2C35-D80FCEBA3A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212556"/>
              </p:ext>
            </p:extLst>
          </p:nvPr>
        </p:nvGraphicFramePr>
        <p:xfrm>
          <a:off x="1685364" y="2330450"/>
          <a:ext cx="20367738" cy="37314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36298">
                  <a:extLst>
                    <a:ext uri="{9D8B030D-6E8A-4147-A177-3AD203B41FA5}">
                      <a16:colId xmlns:a16="http://schemas.microsoft.com/office/drawing/2014/main" val="2434834069"/>
                    </a:ext>
                  </a:extLst>
                </a:gridCol>
                <a:gridCol w="15731440">
                  <a:extLst>
                    <a:ext uri="{9D8B030D-6E8A-4147-A177-3AD203B41FA5}">
                      <a16:colId xmlns:a16="http://schemas.microsoft.com/office/drawing/2014/main" val="3037944640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Módosításban érintett pont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chemeClr val="bg1"/>
                          </a:solidFill>
                          <a:effectLst/>
                          <a:latin typeface="Franklin Gothic Book" panose="020B0503020102020204" pitchFamily="34" charset="0"/>
                        </a:rPr>
                        <a:t>Módosítás</a:t>
                      </a:r>
                    </a:p>
                  </a:txBody>
                  <a:tcPr marL="7620" marR="7620" marT="7620" marB="0" anchor="ctr">
                    <a:solidFill>
                      <a:srgbClr val="1227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558848"/>
                  </a:ext>
                </a:extLst>
              </a:tr>
              <a:tr h="639787">
                <a:tc gridSpan="2">
                  <a:txBody>
                    <a:bodyPr/>
                    <a:lstStyle/>
                    <a:p>
                      <a:pPr algn="ctr"/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Divattervező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9233797"/>
                  </a:ext>
                </a:extLst>
              </a:tr>
              <a:tr h="639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8.3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értékelési szempontjaiban (8.3.5) szereplő témakörök a leírás részbe (8.3.2) kerültek át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892659"/>
                  </a:ext>
                </a:extLst>
              </a:tr>
              <a:tr h="716397">
                <a:tc gridSpan="2">
                  <a:txBody>
                    <a:bodyPr/>
                    <a:lstStyle/>
                    <a:p>
                      <a:pPr marL="0" marR="0" lvl="0" indent="0" algn="ctr" defTabSz="1828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Jelmez- és díszlettervező szakmairány</a:t>
                      </a:r>
                    </a:p>
                  </a:txBody>
                  <a:tcPr marL="7620" marR="7620" marT="7620" marB="0" anchor="ctr">
                    <a:solidFill>
                      <a:srgbClr val="008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66919098"/>
                  </a:ext>
                </a:extLst>
              </a:tr>
              <a:tr h="60845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2700" b="0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8.12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55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700" b="0" i="0" u="none" dirty="0">
                          <a:latin typeface="Franklin Gothic Book" panose="020B0503020102020204" pitchFamily="34" charset="0"/>
                        </a:rPr>
                        <a:t>Az interaktív vizsgatevékenység értékelési szempontjaiban (8.12.5) szereplő témakörök a leírás részbe (8.12.2) kerültek át tartalmi változtatás nélkül.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205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154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6946</TotalTime>
  <Words>2686</Words>
  <Application>Microsoft Office PowerPoint</Application>
  <PresentationFormat>Egyéni</PresentationFormat>
  <Paragraphs>533</Paragraphs>
  <Slides>22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8" baseType="lpstr">
      <vt:lpstr>Arial</vt:lpstr>
      <vt:lpstr>Courier New</vt:lpstr>
      <vt:lpstr>Franklin Gothic Book</vt:lpstr>
      <vt:lpstr>Metropolis Black</vt:lpstr>
      <vt:lpstr>Metropolis Regular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Kállai Rudolf</cp:lastModifiedBy>
  <cp:revision>517</cp:revision>
  <dcterms:modified xsi:type="dcterms:W3CDTF">2025-07-15T08:29:00Z</dcterms:modified>
</cp:coreProperties>
</file>