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3"/>
  </p:notesMasterIdLst>
  <p:handoutMasterIdLst>
    <p:handoutMasterId r:id="rId14"/>
  </p:handoutMasterIdLst>
  <p:sldIdLst>
    <p:sldId id="462" r:id="rId2"/>
    <p:sldId id="466" r:id="rId3"/>
    <p:sldId id="467" r:id="rId4"/>
    <p:sldId id="449" r:id="rId5"/>
    <p:sldId id="459" r:id="rId6"/>
    <p:sldId id="453" r:id="rId7"/>
    <p:sldId id="450" r:id="rId8"/>
    <p:sldId id="468" r:id="rId9"/>
    <p:sldId id="458" r:id="rId10"/>
    <p:sldId id="457" r:id="rId11"/>
    <p:sldId id="480" r:id="rId12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DE095C"/>
    <a:srgbClr val="0084F4"/>
    <a:srgbClr val="FFD489"/>
    <a:srgbClr val="FFC55D"/>
    <a:srgbClr val="FFE4B5"/>
    <a:srgbClr val="D5E9FA"/>
    <a:srgbClr val="09DE84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Kereskedelem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32980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924A9D0B-1DB4-DEC5-7657-126842E1DEB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6551" y="1408065"/>
            <a:ext cx="20443439" cy="1116821"/>
          </a:xfrm>
        </p:spPr>
        <p:txBody>
          <a:bodyPr/>
          <a:lstStyle/>
          <a:p>
            <a:r>
              <a:rPr lang="hu-HU" b="1" dirty="0"/>
              <a:t>5 0416 13 03 Kereskedő és webáruházi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5E09731C-2841-44A9-2F51-85ED1898DB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01921"/>
              </p:ext>
            </p:extLst>
          </p:nvPr>
        </p:nvGraphicFramePr>
        <p:xfrm>
          <a:off x="1752251" y="2524886"/>
          <a:ext cx="20955197" cy="621271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002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8517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804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5456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A központi interaktív vizsga feladattípusai közül – a témakörök érintése nélkül - a „képek kiválasztása” kikerült, az „esettanulmány értelmezése” bekerült. Kisebb pontosítások történtek a megfogalmazásban.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139849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Projektfeladat: a portfólióban szerepeltethető, kötelezően választható elemek közül kettő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801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57188" indent="-357188" algn="just" fontAlgn="ctr" hangingPunct="1">
                        <a:lnSpc>
                          <a:spcPct val="100000"/>
                        </a:lnSpc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végrehajtására rendelkezésre álló időtartam: 90 percről 75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2079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értékelésének szempontjai-, és ezek %-os aránya kis mértékben változott.</a:t>
                      </a:r>
                    </a:p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Csak a sikertelen vizsgarész ismétlendő – a sikerességhez mindkét vizsgarész sikeres teljesítése szükséges.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39513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Kereskedelem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589343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2188"/>
            <a:ext cx="20443439" cy="8775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40158"/>
              </p:ext>
            </p:extLst>
          </p:nvPr>
        </p:nvGraphicFramePr>
        <p:xfrm>
          <a:off x="1663526" y="2336801"/>
          <a:ext cx="21090961" cy="6158342"/>
        </p:xfrm>
        <a:graphic>
          <a:graphicData uri="http://schemas.openxmlformats.org/drawingml/2006/table">
            <a:tbl>
              <a:tblPr/>
              <a:tblGrid>
                <a:gridCol w="2641600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151800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759800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610139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4373218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154556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825048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6299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5312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Kereskedelem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Idegen nyelvű ipari és kereskedelmi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Általános gyártás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Gépjárműgyártás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Kereskedelmi logisztika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962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Kereskedelem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Kereskedelmi értékesítő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Bolti előkészítő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Pénztáros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13441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Kereskedelem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Kereskedő és webáruházi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A7BEB855-B332-5C15-E9C2-D6D238DCF1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54814"/>
              </p:ext>
            </p:extLst>
          </p:nvPr>
        </p:nvGraphicFramePr>
        <p:xfrm>
          <a:off x="1667586" y="2883764"/>
          <a:ext cx="21052888" cy="715541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521408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4146779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4602472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782229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</a:tblGrid>
              <a:tr h="73319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1413686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946429"/>
                  </a:ext>
                </a:extLst>
              </a:tr>
              <a:tr h="16695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Idegen nyelvű ipari és kereskedelmi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16695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Kereskedelmi értékesítő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16695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Kereskedő és webáruházi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</a:tbl>
          </a:graphicData>
        </a:graphic>
      </p:graphicFrame>
      <p:sp>
        <p:nvSpPr>
          <p:cNvPr id="5" name="Szöveg helye 1">
            <a:extLst>
              <a:ext uri="{FF2B5EF4-FFF2-40B4-BE49-F238E27FC236}">
                <a16:creationId xmlns:a16="http://schemas.microsoft.com/office/drawing/2014/main" id="{81153269-9D53-427F-568B-A5B0A4D3ECB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35168887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59DD900-7A37-F009-2990-CE1FCFA5A48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376" y="1415627"/>
            <a:ext cx="20443439" cy="809812"/>
          </a:xfrm>
        </p:spPr>
        <p:txBody>
          <a:bodyPr/>
          <a:lstStyle/>
          <a:p>
            <a:r>
              <a:rPr lang="hu-HU" b="1" dirty="0"/>
              <a:t>A Kereskedelem ágazati alapoktatás változásai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825C0C8E-2649-010B-AAAB-78FC1D5185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295240"/>
              </p:ext>
            </p:extLst>
          </p:nvPr>
        </p:nvGraphicFramePr>
        <p:xfrm>
          <a:off x="1693082" y="2514798"/>
          <a:ext cx="21044997" cy="408920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0462">
                  <a:extLst>
                    <a:ext uri="{9D8B030D-6E8A-4147-A177-3AD203B41FA5}">
                      <a16:colId xmlns:a16="http://schemas.microsoft.com/office/drawing/2014/main" val="2615783209"/>
                    </a:ext>
                  </a:extLst>
                </a:gridCol>
                <a:gridCol w="16254535">
                  <a:extLst>
                    <a:ext uri="{9D8B030D-6E8A-4147-A177-3AD203B41FA5}">
                      <a16:colId xmlns:a16="http://schemas.microsoft.com/office/drawing/2014/main" val="737727382"/>
                    </a:ext>
                  </a:extLst>
                </a:gridCol>
              </a:tblGrid>
              <a:tr h="8771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787945"/>
                  </a:ext>
                </a:extLst>
              </a:tr>
              <a:tr h="16402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ágazati alapoktatás szakmai követelményeiben sor került a zöldítésre</a:t>
                      </a:r>
                    </a:p>
                    <a:p>
                      <a:pPr marL="993775" indent="-993775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Egységesítve a Közlekedés és szállítmányozás – szállítmányozás alágazat dokumentumaival: egy sor törlése.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615178"/>
                  </a:ext>
                </a:extLst>
              </a:tr>
              <a:tr h="15717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7.3.5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vizsgatevékenység értékelésének szempontjai: a gyakorlati vizsgát követően a feladatok archiválása egységesen 30 percen belül történik.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7262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97426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5175"/>
            <a:ext cx="22131194" cy="799118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0417 13 01 Idegen nyelvű ipari és kereskedelmi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DB0BCBD6-1BFB-992C-F17B-3B1838F676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404548"/>
              </p:ext>
            </p:extLst>
          </p:nvPr>
        </p:nvGraphicFramePr>
        <p:xfrm>
          <a:off x="1701452" y="2449563"/>
          <a:ext cx="21056948" cy="92943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3183">
                  <a:extLst>
                    <a:ext uri="{9D8B030D-6E8A-4147-A177-3AD203B41FA5}">
                      <a16:colId xmlns:a16="http://schemas.microsoft.com/office/drawing/2014/main" val="3219788313"/>
                    </a:ext>
                  </a:extLst>
                </a:gridCol>
                <a:gridCol w="16263765">
                  <a:extLst>
                    <a:ext uri="{9D8B030D-6E8A-4147-A177-3AD203B41FA5}">
                      <a16:colId xmlns:a16="http://schemas.microsoft.com/office/drawing/2014/main" val="4052933980"/>
                    </a:ext>
                  </a:extLst>
                </a:gridCol>
              </a:tblGrid>
              <a:tr h="8408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562823"/>
                  </a:ext>
                </a:extLst>
              </a:tr>
              <a:tr h="716445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Általános gyártás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00131345"/>
                  </a:ext>
                </a:extLst>
              </a:tr>
              <a:tr h="5414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8.3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A központi interaktív vizsgán 15%- os értékelési arányban idegennyelvi feladatok kerültek előírásra.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4724287"/>
                  </a:ext>
                </a:extLst>
              </a:tr>
              <a:tr h="682625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8.4.1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idegen nyelvű része kötelező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9136114"/>
                  </a:ext>
                </a:extLst>
              </a:tr>
              <a:tr h="97797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8.4.2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végrehajtására rendelkezésre álló időtartam: 90 percről 75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7896503"/>
                  </a:ext>
                </a:extLst>
              </a:tr>
              <a:tr h="146247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8.4.4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„A” vizsgarészén (Projekt készítése és bemutatása) belül az értékelés szempontjai és %-os aránya megváltozott.</a:t>
                      </a:r>
                    </a:p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Csak a sikertelen vizsgarész ismétlendő – a sikerességhez mindkét vizsgarész sikeres teljesítése szükséges.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6558205"/>
                  </a:ext>
                </a:extLst>
              </a:tr>
              <a:tr h="7004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Gépjárműgyártás szakmairány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22111747"/>
                  </a:ext>
                </a:extLst>
              </a:tr>
              <a:tr h="7172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8.12.5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57188" indent="-357188" algn="just" fontAlgn="ctr" hangingPunct="1">
                        <a:lnSpc>
                          <a:spcPct val="100000"/>
                        </a:lnSpc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vizsgán 15%- os értékelési arányban idegennyelvi feladatok kerültek előírásra.</a:t>
                      </a:r>
                      <a:endParaRPr lang="hu-HU" sz="2700" b="0" i="0" noProof="0" dirty="0"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2698593"/>
                  </a:ext>
                </a:extLst>
              </a:tr>
              <a:tr h="69888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8.13.2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A Projektfeladat idegen nyelvű része kötelező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824799"/>
                  </a:ext>
                </a:extLst>
              </a:tr>
              <a:tr h="97797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8.13.3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végrehajtására. rendelkezésre álló időtartam: 90 percről 75 percre csökkent.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369951"/>
                  </a:ext>
                </a:extLst>
              </a:tr>
              <a:tr h="97797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8.13.5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A vizsgatevékenység értékelésének %-os aránya megváltozott.</a:t>
                      </a:r>
                    </a:p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Csak a sikertelen vizsgarész ismétlendő - a sikerességhez mindkét vizsgarész sikeres teljesítése szükséges.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546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5175"/>
            <a:ext cx="20045007" cy="799118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0417 13 01 Idegen nyelvű ipari és kereskedelmi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DB0BCBD6-1BFB-992C-F17B-3B1838F676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795938"/>
              </p:ext>
            </p:extLst>
          </p:nvPr>
        </p:nvGraphicFramePr>
        <p:xfrm>
          <a:off x="1663526" y="2480421"/>
          <a:ext cx="21501274" cy="613864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94324">
                  <a:extLst>
                    <a:ext uri="{9D8B030D-6E8A-4147-A177-3AD203B41FA5}">
                      <a16:colId xmlns:a16="http://schemas.microsoft.com/office/drawing/2014/main" val="3219788313"/>
                    </a:ext>
                  </a:extLst>
                </a:gridCol>
                <a:gridCol w="16606950">
                  <a:extLst>
                    <a:ext uri="{9D8B030D-6E8A-4147-A177-3AD203B41FA5}">
                      <a16:colId xmlns:a16="http://schemas.microsoft.com/office/drawing/2014/main" val="4052933980"/>
                    </a:ext>
                  </a:extLst>
                </a:gridCol>
              </a:tblGrid>
              <a:tr h="1247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562823"/>
                  </a:ext>
                </a:extLst>
              </a:tr>
              <a:tr h="1133019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Kereskedelmi logisztika szakmairány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03965390"/>
                  </a:ext>
                </a:extLst>
              </a:tr>
              <a:tr h="11451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8.21.5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just" fontAlgn="ctr" hangingPunct="1">
                        <a:lnSpc>
                          <a:spcPct val="100000"/>
                        </a:lnSpc>
                        <a:defRPr/>
                      </a:pPr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A központi interaktív vizsgán az értékelési arány változott. Az idegennyelvi feladatok aránya 10%-</a:t>
                      </a:r>
                      <a:r>
                        <a:rPr lang="hu-HU" sz="2700" b="0" i="0" dirty="0" err="1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ról</a:t>
                      </a:r>
                      <a:r>
                        <a:rPr lang="hu-HU" sz="2700" b="0" i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 20%-ra nőtt.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1055950"/>
                  </a:ext>
                </a:extLst>
              </a:tr>
              <a:tr h="1412058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8.22.3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végrehajtására. rendelkezésre álló időtartam: 90 percről 75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1494396"/>
                  </a:ext>
                </a:extLst>
              </a:tr>
              <a:tr h="1201058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8.22.5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értékelésének %-os aránya megváltozott.</a:t>
                      </a:r>
                    </a:p>
                    <a:p>
                      <a:pPr marL="357188" marR="0" lvl="0" indent="-357188" algn="just" defTabSz="8255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Csak a sikertelen vizsgarész ismétlendő – a sikerességhez mindkét vizsgarész sikeres teljesítése szükséges.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408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07400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629D735-9EBE-CE1D-CB02-8EE36174CFF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8578" y="1216909"/>
            <a:ext cx="20443439" cy="769172"/>
          </a:xfrm>
        </p:spPr>
        <p:txBody>
          <a:bodyPr/>
          <a:lstStyle/>
          <a:p>
            <a:r>
              <a:rPr lang="hu-HU" b="1" dirty="0"/>
              <a:t>4 0416 13 02 Kereskedelmi értékesítő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1AD85A1-7C75-4452-BFD2-72DD9974D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199408"/>
              </p:ext>
            </p:extLst>
          </p:nvPr>
        </p:nvGraphicFramePr>
        <p:xfrm>
          <a:off x="1688577" y="2312747"/>
          <a:ext cx="20900489" cy="525645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7066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82982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345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31027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6.3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szakirányú oktatás szakmai követelményeiben apróbb pontosítások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1436406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8.4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esetében egyes előírások a megfelelő alpontokhoz kerültek, tartalmi módosítás nélkül.</a:t>
                      </a:r>
                    </a:p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Csak a sikertelen vizsgarész ismétlendő – a sikerességhez mindkét vizsgarész sikeres teljesítése szükséges.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3502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Bolti előkészítő-, Pénztáros részszakmák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45172329"/>
                  </a:ext>
                </a:extLst>
              </a:tr>
              <a:tr h="1019411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értékelésénél a korábban meghatározott „lehetséges értékelési szempontok” köre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333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208452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6208</TotalTime>
  <Words>976</Words>
  <Application>Microsoft Office PowerPoint</Application>
  <PresentationFormat>Egyéni</PresentationFormat>
  <Paragraphs>151</Paragraphs>
  <Slides>11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7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402</cp:revision>
  <dcterms:modified xsi:type="dcterms:W3CDTF">2024-07-01T06:18:55Z</dcterms:modified>
</cp:coreProperties>
</file>