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4" r:id="rId1"/>
  </p:sldMasterIdLst>
  <p:notesMasterIdLst>
    <p:notesMasterId r:id="rId17"/>
  </p:notesMasterIdLst>
  <p:handoutMasterIdLst>
    <p:handoutMasterId r:id="rId18"/>
  </p:handoutMasterIdLst>
  <p:sldIdLst>
    <p:sldId id="464" r:id="rId2"/>
    <p:sldId id="466" r:id="rId3"/>
    <p:sldId id="467" r:id="rId4"/>
    <p:sldId id="449" r:id="rId5"/>
    <p:sldId id="453" r:id="rId6"/>
    <p:sldId id="455" r:id="rId7"/>
    <p:sldId id="454" r:id="rId8"/>
    <p:sldId id="456" r:id="rId9"/>
    <p:sldId id="457" r:id="rId10"/>
    <p:sldId id="458" r:id="rId11"/>
    <p:sldId id="459" r:id="rId12"/>
    <p:sldId id="460" r:id="rId13"/>
    <p:sldId id="461" r:id="rId14"/>
    <p:sldId id="462" r:id="rId15"/>
    <p:sldId id="480" r:id="rId16"/>
  </p:sldIdLst>
  <p:sldSz cx="24384000" cy="13716000"/>
  <p:notesSz cx="6858000" cy="9144000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2274D"/>
    <a:srgbClr val="0084F4"/>
    <a:srgbClr val="DE095C"/>
    <a:srgbClr val="3C4D6C"/>
    <a:srgbClr val="FFC55D"/>
    <a:srgbClr val="FFD489"/>
    <a:srgbClr val="FFE4B5"/>
    <a:srgbClr val="D5E9FA"/>
    <a:srgbClr val="09DE84"/>
    <a:srgbClr val="929CA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lumOff val="-13575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hueOff val="114395"/>
              <a:lumOff val="-24975"/>
            </a:schemeClr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E1E0DA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3">
              <a:hueOff val="362282"/>
              <a:satOff val="31803"/>
              <a:lumOff val="-18242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929292"/>
              </a:solidFill>
              <a:prstDash val="solid"/>
              <a:miter lim="400000"/>
            </a:ln>
          </a:left>
          <a:right>
            <a:ln w="12700" cap="flat">
              <a:solidFill>
                <a:srgbClr val="929292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929292"/>
              </a:solidFill>
              <a:prstDash val="solid"/>
              <a:miter lim="400000"/>
            </a:ln>
          </a:insideH>
          <a:insideV>
            <a:ln w="127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solidFill>
            <a:srgbClr val="017101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Helvetica Neue Light"/>
          <a:ea typeface="Helvetica Neue Light"/>
          <a:cs typeface="Helvetica Neue Light"/>
        </a:font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FAF7E9"/>
          </a:solidFill>
        </a:fill>
      </a:tcStyle>
    </a:wholeTbl>
    <a:band2H>
      <a:tcTxStyle/>
      <a:tcStyle>
        <a:tcBdr/>
        <a:fill>
          <a:solidFill>
            <a:srgbClr val="EDEADD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9BA00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DADBDA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chemeClr val="accent6">
              <a:hueOff val="-146070"/>
              <a:satOff val="-10048"/>
              <a:lumOff val="-30626"/>
            </a:schemeClr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B5B5C1"/>
          </a:solidFill>
        </a:fill>
      </a:tcStyle>
    </a:wholeTbl>
    <a:band2H>
      <a:tcTxStyle/>
      <a:tcStyle>
        <a:tcBdr/>
        <a:fill>
          <a:solidFill>
            <a:srgbClr val="9A9AA5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85F"/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  <a:tblStyle styleId="{5940675A-B579-460E-94D1-54222C63F5DA}" styleName="Nincs stílus, csak rács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286" autoAdjust="0"/>
    <p:restoredTop sz="95226" autoAdjust="0"/>
  </p:normalViewPr>
  <p:slideViewPr>
    <p:cSldViewPr snapToGrid="0" snapToObjects="1" showGuides="1">
      <p:cViewPr varScale="1">
        <p:scale>
          <a:sx n="57" d="100"/>
          <a:sy n="57" d="100"/>
        </p:scale>
        <p:origin x="32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21019"/>
    </p:cViewPr>
  </p:sorterViewPr>
  <p:notesViewPr>
    <p:cSldViewPr snapToGrid="0" snapToObjects="1">
      <p:cViewPr varScale="1">
        <p:scale>
          <a:sx n="65" d="100"/>
          <a:sy n="65" d="100"/>
        </p:scale>
        <p:origin x="3154" y="43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b="0" dirty="0">
              <a:latin typeface="Metropolis Regular" charset="0"/>
              <a:ea typeface="Metropolis Regular" charset="0"/>
              <a:cs typeface="Metropolis Regular" charset="0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FFE1788-0E22-E340-AED3-DD17FDDCDAFF}" type="datetimeFigureOut">
              <a:rPr lang="en-US" b="0" smtClean="0">
                <a:latin typeface="Metropolis Regular" charset="0"/>
                <a:ea typeface="Metropolis Regular" charset="0"/>
                <a:cs typeface="Metropolis Regular" charset="0"/>
              </a:rPr>
              <a:t>7/1/2024</a:t>
            </a:fld>
            <a:endParaRPr lang="en-US" b="0" dirty="0">
              <a:latin typeface="Metropolis Regular" charset="0"/>
              <a:ea typeface="Metropolis Regular" charset="0"/>
              <a:cs typeface="Metropolis Regular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b="0" dirty="0">
              <a:latin typeface="Metropolis Regular" charset="0"/>
              <a:ea typeface="Metropolis Regular" charset="0"/>
              <a:cs typeface="Metropolis Regular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E0A41FC-E0FF-CA4E-A66A-D88BDD10A0A1}" type="slidenum">
              <a:rPr lang="en-US" b="0" smtClean="0">
                <a:latin typeface="Metropolis Regular" charset="0"/>
                <a:ea typeface="Metropolis Regular" charset="0"/>
                <a:cs typeface="Metropolis Regular" charset="0"/>
              </a:rPr>
              <a:t>‹#›</a:t>
            </a:fld>
            <a:endParaRPr lang="en-US" b="0" dirty="0">
              <a:latin typeface="Metropolis Regular" charset="0"/>
              <a:ea typeface="Metropolis Regular" charset="0"/>
              <a:cs typeface="Metropolis Regular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9991079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3" name="Shape 2203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 dirty="0"/>
          </a:p>
        </p:txBody>
      </p:sp>
      <p:sp>
        <p:nvSpPr>
          <p:cNvPr id="2204" name="Shape 2204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 b="0" i="0">
        <a:latin typeface="Metropolis Regular" charset="0"/>
        <a:ea typeface="Metropolis Regular" charset="0"/>
        <a:cs typeface="Metropolis Regular" charset="0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2808935" y="12577762"/>
            <a:ext cx="307777" cy="410369"/>
          </a:xfrm>
          <a:prstGeom prst="rect">
            <a:avLst/>
          </a:prstGeom>
        </p:spPr>
        <p:txBody>
          <a:bodyPr/>
          <a:lstStyle>
            <a:lvl1pPr>
              <a:lnSpc>
                <a:spcPct val="150000"/>
              </a:lnSpc>
              <a:defRPr b="0" i="0">
                <a:latin typeface="Metropolis Regular" charset="0"/>
                <a:ea typeface="Metropolis Regular" charset="0"/>
                <a:cs typeface="Metropolis Regular" charset="0"/>
              </a:defRPr>
            </a:lvl1pPr>
          </a:lstStyle>
          <a:p>
            <a:fld id="{86CB4B4D-7CA3-9044-876B-883B54F8677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Picture Placeholder 3">
            <a:extLst>
              <a:ext uri="{FF2B5EF4-FFF2-40B4-BE49-F238E27FC236}">
                <a16:creationId xmlns:a16="http://schemas.microsoft.com/office/drawing/2014/main" id="{2FFB023C-A1EA-925B-1885-0A18EB8276BE}"/>
              </a:ext>
            </a:extLst>
          </p:cNvPr>
          <p:cNvSpPr txBox="1">
            <a:spLocks/>
          </p:cNvSpPr>
          <p:nvPr userDrawn="1"/>
        </p:nvSpPr>
        <p:spPr>
          <a:xfrm>
            <a:off x="0" y="0"/>
            <a:ext cx="24380959" cy="13714214"/>
          </a:xfrm>
          <a:custGeom>
            <a:avLst/>
            <a:gdLst>
              <a:gd name="connsiteX0" fmla="*/ 0 w 24384000"/>
              <a:gd name="connsiteY0" fmla="*/ 0 h 13716000"/>
              <a:gd name="connsiteX1" fmla="*/ 24384000 w 24384000"/>
              <a:gd name="connsiteY1" fmla="*/ 0 h 13716000"/>
              <a:gd name="connsiteX2" fmla="*/ 24384000 w 24384000"/>
              <a:gd name="connsiteY2" fmla="*/ 13716000 h 13716000"/>
              <a:gd name="connsiteX3" fmla="*/ 0 w 24384000"/>
              <a:gd name="connsiteY3" fmla="*/ 13716000 h 1371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384000" h="13716000">
                <a:moveTo>
                  <a:pt x="0" y="0"/>
                </a:moveTo>
                <a:lnTo>
                  <a:pt x="24384000" y="0"/>
                </a:lnTo>
                <a:lnTo>
                  <a:pt x="24384000" y="13716000"/>
                </a:lnTo>
                <a:lnTo>
                  <a:pt x="0" y="13716000"/>
                </a:lnTo>
                <a:close/>
              </a:path>
            </a:pathLst>
          </a:custGeom>
          <a:solidFill>
            <a:srgbClr val="12274D"/>
          </a:solidFill>
        </p:spPr>
        <p:txBody>
          <a:bodyPr wrap="square" anchor="ctr">
            <a:noAutofit/>
          </a:bodyPr>
          <a:lstStyle>
            <a:lvl1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 b="0" i="0" u="none" strike="noStrike" cap="none" spc="0" baseline="0">
                <a:ln>
                  <a:noFill/>
                </a:ln>
                <a:solidFill>
                  <a:srgbClr val="FFFFFF"/>
                </a:solidFill>
                <a:uFillTx/>
                <a:latin typeface="Metropolis Regular" charset="0"/>
                <a:ea typeface="Metropolis Regular" charset="0"/>
                <a:cs typeface="Metropolis Regular" charset="0"/>
                <a:sym typeface="Helvetica Neue"/>
              </a:defRPr>
            </a:lvl1pPr>
            <a:lvl2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indent="177764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indent="355529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indent="533293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indent="711058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endParaRPr lang="en-US" sz="500" kern="0" dirty="0"/>
          </a:p>
        </p:txBody>
      </p:sp>
      <p:sp>
        <p:nvSpPr>
          <p:cNvPr id="6" name="Title">
            <a:extLst>
              <a:ext uri="{FF2B5EF4-FFF2-40B4-BE49-F238E27FC236}">
                <a16:creationId xmlns:a16="http://schemas.microsoft.com/office/drawing/2014/main" id="{4C823B25-D0EB-48F3-A617-5263C8190526}"/>
              </a:ext>
            </a:extLst>
          </p:cNvPr>
          <p:cNvSpPr txBox="1">
            <a:spLocks noGrp="1"/>
          </p:cNvSpPr>
          <p:nvPr>
            <p:ph type="body" sz="quarter" idx="64" hasCustomPrompt="1"/>
          </p:nvPr>
        </p:nvSpPr>
        <p:spPr>
          <a:xfrm>
            <a:off x="7185785" y="5740400"/>
            <a:ext cx="10012427" cy="1235072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8000" b="0" i="0" u="none" strike="noStrike" cap="none" spc="0" normalizeH="0" baseline="0" dirty="0">
                <a:ln>
                  <a:noFill/>
                </a:ln>
                <a:solidFill>
                  <a:srgbClr val="F7F9FF"/>
                </a:solidFill>
                <a:effectLst/>
                <a:uFillTx/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  <a:sym typeface="Helvetica Neue"/>
              </a:defRPr>
            </a:lvl1pPr>
          </a:lstStyle>
          <a:p>
            <a:pPr lvl="0"/>
            <a:r>
              <a:rPr lang="en-US" dirty="0"/>
              <a:t>Cím</a:t>
            </a:r>
          </a:p>
        </p:txBody>
      </p:sp>
      <p:sp>
        <p:nvSpPr>
          <p:cNvPr id="8" name="Double Click to edit text">
            <a:extLst>
              <a:ext uri="{FF2B5EF4-FFF2-40B4-BE49-F238E27FC236}">
                <a16:creationId xmlns:a16="http://schemas.microsoft.com/office/drawing/2014/main" id="{79E22365-28A8-49D0-9201-3158A6CF80BC}"/>
              </a:ext>
            </a:extLst>
          </p:cNvPr>
          <p:cNvSpPr txBox="1">
            <a:spLocks noGrp="1"/>
          </p:cNvSpPr>
          <p:nvPr>
            <p:ph type="body" sz="quarter" idx="123" hasCustomPrompt="1"/>
          </p:nvPr>
        </p:nvSpPr>
        <p:spPr>
          <a:xfrm>
            <a:off x="6476506" y="7817642"/>
            <a:ext cx="11429928" cy="1256386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marR="0" indent="0" algn="ctr" defTabSz="8255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6000" b="0" i="0" u="none" strike="noStrike" cap="none" spc="0" normalizeH="0" baseline="0" dirty="0">
                <a:ln>
                  <a:noFill/>
                </a:ln>
                <a:solidFill>
                  <a:srgbClr val="F7F9FF"/>
                </a:solidFill>
                <a:effectLst/>
                <a:uFillTx/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  <a:sym typeface="Helvetica Neue"/>
              </a:defRPr>
            </a:lvl1pPr>
          </a:lstStyle>
          <a:p>
            <a:pPr lvl="0"/>
            <a:r>
              <a:rPr lang="hu-HU" dirty="0"/>
              <a:t>Alcím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1122996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2808935" y="12577762"/>
            <a:ext cx="307777" cy="410369"/>
          </a:xfrm>
          <a:prstGeom prst="rect">
            <a:avLst/>
          </a:prstGeom>
        </p:spPr>
        <p:txBody>
          <a:bodyPr/>
          <a:lstStyle>
            <a:lvl1pPr>
              <a:lnSpc>
                <a:spcPct val="150000"/>
              </a:lnSpc>
              <a:defRPr b="0" i="0">
                <a:latin typeface="Metropolis Regular" charset="0"/>
                <a:ea typeface="Metropolis Regular" charset="0"/>
                <a:cs typeface="Metropolis Regular" charset="0"/>
              </a:defRPr>
            </a:lvl1pPr>
          </a:lstStyle>
          <a:p>
            <a:fld id="{86CB4B4D-7CA3-9044-876B-883B54F8677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Picture Placeholder 3">
            <a:extLst>
              <a:ext uri="{FF2B5EF4-FFF2-40B4-BE49-F238E27FC236}">
                <a16:creationId xmlns:a16="http://schemas.microsoft.com/office/drawing/2014/main" id="{2FFB023C-A1EA-925B-1885-0A18EB8276BE}"/>
              </a:ext>
            </a:extLst>
          </p:cNvPr>
          <p:cNvSpPr txBox="1">
            <a:spLocks/>
          </p:cNvSpPr>
          <p:nvPr userDrawn="1"/>
        </p:nvSpPr>
        <p:spPr>
          <a:xfrm>
            <a:off x="0" y="0"/>
            <a:ext cx="24380959" cy="13714214"/>
          </a:xfrm>
          <a:custGeom>
            <a:avLst/>
            <a:gdLst>
              <a:gd name="connsiteX0" fmla="*/ 0 w 24384000"/>
              <a:gd name="connsiteY0" fmla="*/ 0 h 13716000"/>
              <a:gd name="connsiteX1" fmla="*/ 24384000 w 24384000"/>
              <a:gd name="connsiteY1" fmla="*/ 0 h 13716000"/>
              <a:gd name="connsiteX2" fmla="*/ 24384000 w 24384000"/>
              <a:gd name="connsiteY2" fmla="*/ 13716000 h 13716000"/>
              <a:gd name="connsiteX3" fmla="*/ 0 w 24384000"/>
              <a:gd name="connsiteY3" fmla="*/ 13716000 h 1371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384000" h="13716000">
                <a:moveTo>
                  <a:pt x="0" y="0"/>
                </a:moveTo>
                <a:lnTo>
                  <a:pt x="24384000" y="0"/>
                </a:lnTo>
                <a:lnTo>
                  <a:pt x="24384000" y="13716000"/>
                </a:lnTo>
                <a:lnTo>
                  <a:pt x="0" y="13716000"/>
                </a:lnTo>
                <a:close/>
              </a:path>
            </a:pathLst>
          </a:custGeom>
          <a:solidFill>
            <a:srgbClr val="12274D"/>
          </a:solidFill>
        </p:spPr>
        <p:txBody>
          <a:bodyPr wrap="square" anchor="ctr">
            <a:noAutofit/>
          </a:bodyPr>
          <a:lstStyle>
            <a:lvl1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 b="0" i="0" u="none" strike="noStrike" cap="none" spc="0" baseline="0">
                <a:ln>
                  <a:noFill/>
                </a:ln>
                <a:solidFill>
                  <a:srgbClr val="FFFFFF"/>
                </a:solidFill>
                <a:uFillTx/>
                <a:latin typeface="Metropolis Regular" charset="0"/>
                <a:ea typeface="Metropolis Regular" charset="0"/>
                <a:cs typeface="Metropolis Regular" charset="0"/>
                <a:sym typeface="Helvetica Neue"/>
              </a:defRPr>
            </a:lvl1pPr>
            <a:lvl2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indent="177764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indent="355529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indent="533293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indent="711058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endParaRPr lang="en-US" sz="500" kern="0" dirty="0"/>
          </a:p>
        </p:txBody>
      </p:sp>
      <p:sp>
        <p:nvSpPr>
          <p:cNvPr id="8" name="Double Click to edit text">
            <a:extLst>
              <a:ext uri="{FF2B5EF4-FFF2-40B4-BE49-F238E27FC236}">
                <a16:creationId xmlns:a16="http://schemas.microsoft.com/office/drawing/2014/main" id="{79E22365-28A8-49D0-9201-3158A6CF80BC}"/>
              </a:ext>
            </a:extLst>
          </p:cNvPr>
          <p:cNvSpPr txBox="1">
            <a:spLocks noGrp="1"/>
          </p:cNvSpPr>
          <p:nvPr>
            <p:ph type="body" sz="quarter" idx="123" hasCustomPrompt="1"/>
          </p:nvPr>
        </p:nvSpPr>
        <p:spPr>
          <a:xfrm>
            <a:off x="6476506" y="6060559"/>
            <a:ext cx="11429928" cy="1256386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marR="0" indent="0" algn="ctr" defTabSz="8255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6000" b="0" i="0" u="none" strike="noStrike" cap="none" spc="0" normalizeH="0" baseline="0" dirty="0">
                <a:ln>
                  <a:noFill/>
                </a:ln>
                <a:solidFill>
                  <a:srgbClr val="F7F9FF"/>
                </a:solidFill>
                <a:effectLst/>
                <a:uFillTx/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  <a:sym typeface="Helvetica Neue"/>
              </a:defRPr>
            </a:lvl1pPr>
          </a:lstStyle>
          <a:p>
            <a:pPr lvl="0"/>
            <a:r>
              <a:rPr lang="hu-HU" dirty="0"/>
              <a:t>Alcím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7279581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2808935" y="12577762"/>
            <a:ext cx="307777" cy="410369"/>
          </a:xfrm>
          <a:prstGeom prst="rect">
            <a:avLst/>
          </a:prstGeom>
        </p:spPr>
        <p:txBody>
          <a:bodyPr/>
          <a:lstStyle>
            <a:lvl1pPr>
              <a:lnSpc>
                <a:spcPct val="150000"/>
              </a:lnSpc>
              <a:defRPr b="0" i="0">
                <a:latin typeface="Metropolis Regular" charset="0"/>
                <a:ea typeface="Metropolis Regular" charset="0"/>
                <a:cs typeface="Metropolis Regular" charset="0"/>
              </a:defRPr>
            </a:lvl1pPr>
          </a:lstStyle>
          <a:p>
            <a:fld id="{86CB4B4D-7CA3-9044-876B-883B54F8677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Picture Placeholder 3">
            <a:extLst>
              <a:ext uri="{FF2B5EF4-FFF2-40B4-BE49-F238E27FC236}">
                <a16:creationId xmlns:a16="http://schemas.microsoft.com/office/drawing/2014/main" id="{1873D238-9284-E8ED-F6B0-8D87A38420F5}"/>
              </a:ext>
            </a:extLst>
          </p:cNvPr>
          <p:cNvSpPr txBox="1">
            <a:spLocks/>
          </p:cNvSpPr>
          <p:nvPr userDrawn="1"/>
        </p:nvSpPr>
        <p:spPr>
          <a:xfrm>
            <a:off x="3040" y="1786"/>
            <a:ext cx="24380959" cy="13714214"/>
          </a:xfrm>
          <a:custGeom>
            <a:avLst/>
            <a:gdLst>
              <a:gd name="connsiteX0" fmla="*/ 0 w 24384000"/>
              <a:gd name="connsiteY0" fmla="*/ 0 h 13716000"/>
              <a:gd name="connsiteX1" fmla="*/ 24384000 w 24384000"/>
              <a:gd name="connsiteY1" fmla="*/ 0 h 13716000"/>
              <a:gd name="connsiteX2" fmla="*/ 24384000 w 24384000"/>
              <a:gd name="connsiteY2" fmla="*/ 13716000 h 13716000"/>
              <a:gd name="connsiteX3" fmla="*/ 0 w 24384000"/>
              <a:gd name="connsiteY3" fmla="*/ 13716000 h 1371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384000" h="13716000">
                <a:moveTo>
                  <a:pt x="0" y="0"/>
                </a:moveTo>
                <a:lnTo>
                  <a:pt x="24384000" y="0"/>
                </a:lnTo>
                <a:lnTo>
                  <a:pt x="24384000" y="13716000"/>
                </a:lnTo>
                <a:lnTo>
                  <a:pt x="0" y="13716000"/>
                </a:lnTo>
                <a:close/>
              </a:path>
            </a:pathLst>
          </a:custGeom>
          <a:solidFill>
            <a:srgbClr val="1F4385"/>
          </a:solidFill>
        </p:spPr>
        <p:txBody>
          <a:bodyPr wrap="square" anchor="ctr">
            <a:noAutofit/>
          </a:bodyPr>
          <a:lstStyle>
            <a:lvl1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 b="0" i="0" u="none" strike="noStrike" cap="none" spc="0" baseline="0">
                <a:ln>
                  <a:noFill/>
                </a:ln>
                <a:solidFill>
                  <a:srgbClr val="FFFFFF"/>
                </a:solidFill>
                <a:uFillTx/>
                <a:latin typeface="Metropolis Regular" charset="0"/>
                <a:ea typeface="Metropolis Regular" charset="0"/>
                <a:cs typeface="Metropolis Regular" charset="0"/>
                <a:sym typeface="Helvetica Neue"/>
              </a:defRPr>
            </a:lvl1pPr>
            <a:lvl2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indent="177764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indent="355529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indent="533293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indent="711058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endParaRPr lang="en-US" sz="500" kern="0" dirty="0"/>
          </a:p>
        </p:txBody>
      </p:sp>
      <p:sp>
        <p:nvSpPr>
          <p:cNvPr id="5" name="Double Click to edit text">
            <a:extLst>
              <a:ext uri="{FF2B5EF4-FFF2-40B4-BE49-F238E27FC236}">
                <a16:creationId xmlns:a16="http://schemas.microsoft.com/office/drawing/2014/main" id="{D55108AC-0391-DEF4-7B98-5C10DE905887}"/>
              </a:ext>
            </a:extLst>
          </p:cNvPr>
          <p:cNvSpPr txBox="1">
            <a:spLocks noGrp="1"/>
          </p:cNvSpPr>
          <p:nvPr>
            <p:ph type="body" sz="quarter" idx="123" hasCustomPrompt="1"/>
          </p:nvPr>
        </p:nvSpPr>
        <p:spPr>
          <a:xfrm>
            <a:off x="6476506" y="6060559"/>
            <a:ext cx="11429928" cy="1256386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marR="0" indent="0" algn="ctr" defTabSz="8255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6000" b="0" i="0" u="none" strike="noStrike" cap="none" spc="0" normalizeH="0" baseline="0" dirty="0">
                <a:ln>
                  <a:noFill/>
                </a:ln>
                <a:solidFill>
                  <a:srgbClr val="F7F9FF"/>
                </a:solidFill>
                <a:effectLst/>
                <a:uFillTx/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  <a:sym typeface="Helvetica Neue"/>
              </a:defRPr>
            </a:lvl1pPr>
          </a:lstStyle>
          <a:p>
            <a:pPr lvl="0"/>
            <a:r>
              <a:rPr lang="hu-HU" dirty="0"/>
              <a:t>Alcím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6354337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C582345B-5198-563A-1602-16804DA1C00B}"/>
              </a:ext>
            </a:extLst>
          </p:cNvPr>
          <p:cNvSpPr txBox="1">
            <a:spLocks noGrp="1"/>
          </p:cNvSpPr>
          <p:nvPr>
            <p:ph type="body" sz="quarter" idx="64" hasCustomPrompt="1"/>
          </p:nvPr>
        </p:nvSpPr>
        <p:spPr>
          <a:xfrm>
            <a:off x="1663526" y="1526988"/>
            <a:ext cx="10851203" cy="2202330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marR="0" indent="0" algn="l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6000" b="0" i="0" u="none" strike="noStrike" cap="none" spc="0" normalizeH="0" baseline="0" dirty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  <a:sym typeface="Helvetica Neue"/>
              </a:defRPr>
            </a:lvl1pPr>
          </a:lstStyle>
          <a:p>
            <a:pPr lvl="0"/>
            <a:r>
              <a:rPr lang="en-US" dirty="0"/>
              <a:t>Cím</a:t>
            </a:r>
          </a:p>
        </p:txBody>
      </p:sp>
      <p:sp>
        <p:nvSpPr>
          <p:cNvPr id="7" name="Double Click to edit text">
            <a:extLst>
              <a:ext uri="{FF2B5EF4-FFF2-40B4-BE49-F238E27FC236}">
                <a16:creationId xmlns:a16="http://schemas.microsoft.com/office/drawing/2014/main" id="{4083C63A-2D2C-BE2E-A5A7-510BB12BAD63}"/>
              </a:ext>
            </a:extLst>
          </p:cNvPr>
          <p:cNvSpPr txBox="1">
            <a:spLocks noGrp="1"/>
          </p:cNvSpPr>
          <p:nvPr>
            <p:ph type="body" sz="quarter" idx="123" hasCustomPrompt="1"/>
          </p:nvPr>
        </p:nvSpPr>
        <p:spPr>
          <a:xfrm>
            <a:off x="1663526" y="4160041"/>
            <a:ext cx="20443439" cy="7763017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marR="0" indent="0" algn="l" defTabSz="8255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3200" b="0" i="0" u="none" strike="noStrike" cap="none" spc="0" normalizeH="0" baseline="0" dirty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  <a:sym typeface="Helvetica Neue"/>
              </a:defRPr>
            </a:lvl1pPr>
          </a:lstStyle>
          <a:p>
            <a:pPr lvl="0"/>
            <a:r>
              <a:rPr lang="hu-HU" noProof="0" dirty="0"/>
              <a:t>Kattintással szerkesztés</a:t>
            </a:r>
            <a:endParaRPr lang="en-US" dirty="0"/>
          </a:p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5247535"/>
      </p:ext>
    </p:extLst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C582345B-5198-563A-1602-16804DA1C00B}"/>
              </a:ext>
            </a:extLst>
          </p:cNvPr>
          <p:cNvSpPr txBox="1">
            <a:spLocks noGrp="1"/>
          </p:cNvSpPr>
          <p:nvPr>
            <p:ph type="body" sz="quarter" idx="64" hasCustomPrompt="1"/>
          </p:nvPr>
        </p:nvSpPr>
        <p:spPr>
          <a:xfrm>
            <a:off x="1663526" y="1526988"/>
            <a:ext cx="10851203" cy="1270000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marR="0" indent="0" algn="l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6000" b="0" i="0" u="none" strike="noStrike" cap="none" spc="0" normalizeH="0" baseline="0" dirty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  <a:sym typeface="Helvetica Neue"/>
              </a:defRPr>
            </a:lvl1pPr>
          </a:lstStyle>
          <a:p>
            <a:pPr lvl="0"/>
            <a:r>
              <a:rPr lang="en-US" dirty="0"/>
              <a:t>Cím</a:t>
            </a:r>
          </a:p>
        </p:txBody>
      </p:sp>
      <p:sp>
        <p:nvSpPr>
          <p:cNvPr id="7" name="Double Click to edit text">
            <a:extLst>
              <a:ext uri="{FF2B5EF4-FFF2-40B4-BE49-F238E27FC236}">
                <a16:creationId xmlns:a16="http://schemas.microsoft.com/office/drawing/2014/main" id="{4083C63A-2D2C-BE2E-A5A7-510BB12BAD63}"/>
              </a:ext>
            </a:extLst>
          </p:cNvPr>
          <p:cNvSpPr txBox="1">
            <a:spLocks noGrp="1"/>
          </p:cNvSpPr>
          <p:nvPr>
            <p:ph type="body" sz="quarter" idx="123" hasCustomPrompt="1"/>
          </p:nvPr>
        </p:nvSpPr>
        <p:spPr>
          <a:xfrm>
            <a:off x="1663526" y="3299435"/>
            <a:ext cx="20443439" cy="7763017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marR="0" indent="0" algn="l" defTabSz="8255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2800" b="0" i="0" u="none" strike="noStrike" cap="none" spc="0" normalizeH="0" baseline="0" dirty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  <a:sym typeface="Helvetica Neue"/>
              </a:defRPr>
            </a:lvl1pPr>
          </a:lstStyle>
          <a:p>
            <a:pPr lvl="0"/>
            <a:r>
              <a:rPr lang="hu-HU" noProof="0" dirty="0"/>
              <a:t>Kattintással szerkesztés</a:t>
            </a:r>
            <a:endParaRPr lang="en-US" dirty="0"/>
          </a:p>
          <a:p>
            <a:pPr lvl="0"/>
            <a:endParaRPr lang="hu-HU" noProof="0" dirty="0"/>
          </a:p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7653974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F1B90153-044C-4D2E-9FD1-5314DC017159}"/>
              </a:ext>
            </a:extLst>
          </p:cNvPr>
          <p:cNvSpPr>
            <a:spLocks noGrp="1"/>
          </p:cNvSpPr>
          <p:nvPr>
            <p:ph type="pic" sz="quarter" idx="53"/>
          </p:nvPr>
        </p:nvSpPr>
        <p:spPr>
          <a:xfrm>
            <a:off x="8260905" y="7719733"/>
            <a:ext cx="4762501" cy="4533900"/>
          </a:xfrm>
          <a:custGeom>
            <a:avLst/>
            <a:gdLst>
              <a:gd name="connsiteX0" fmla="*/ 0 w 4762501"/>
              <a:gd name="connsiteY0" fmla="*/ 0 h 4533900"/>
              <a:gd name="connsiteX1" fmla="*/ 4762501 w 4762501"/>
              <a:gd name="connsiteY1" fmla="*/ 0 h 4533900"/>
              <a:gd name="connsiteX2" fmla="*/ 4762501 w 4762501"/>
              <a:gd name="connsiteY2" fmla="*/ 4533900 h 4533900"/>
              <a:gd name="connsiteX3" fmla="*/ 0 w 4762501"/>
              <a:gd name="connsiteY3" fmla="*/ 4533900 h 4533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62501" h="4533900">
                <a:moveTo>
                  <a:pt x="0" y="0"/>
                </a:moveTo>
                <a:lnTo>
                  <a:pt x="4762501" y="0"/>
                </a:lnTo>
                <a:lnTo>
                  <a:pt x="4762501" y="4533900"/>
                </a:lnTo>
                <a:lnTo>
                  <a:pt x="0" y="4533900"/>
                </a:lnTo>
                <a:close/>
              </a:path>
            </a:pathLst>
          </a:custGeom>
          <a:solidFill>
            <a:srgbClr val="ACB1BB"/>
          </a:solidFill>
        </p:spPr>
        <p:txBody>
          <a:bodyPr wrap="square" anchor="ctr">
            <a:noAutofit/>
          </a:bodyPr>
          <a:lstStyle>
            <a:lvl1pPr>
              <a:defRPr lang="en-US" sz="2000" b="0" i="0" kern="1200" dirty="0">
                <a:solidFill>
                  <a:srgbClr val="FFFFFF"/>
                </a:solidFill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5348B1E4-6205-4141-8F77-D44BD86BC3BB}"/>
              </a:ext>
            </a:extLst>
          </p:cNvPr>
          <p:cNvSpPr>
            <a:spLocks noGrp="1"/>
          </p:cNvSpPr>
          <p:nvPr>
            <p:ph type="pic" sz="quarter" idx="146"/>
          </p:nvPr>
        </p:nvSpPr>
        <p:spPr>
          <a:xfrm>
            <a:off x="13109439" y="7719733"/>
            <a:ext cx="4762501" cy="4533900"/>
          </a:xfrm>
          <a:custGeom>
            <a:avLst/>
            <a:gdLst>
              <a:gd name="connsiteX0" fmla="*/ 0 w 4762501"/>
              <a:gd name="connsiteY0" fmla="*/ 0 h 4533900"/>
              <a:gd name="connsiteX1" fmla="*/ 4762501 w 4762501"/>
              <a:gd name="connsiteY1" fmla="*/ 0 h 4533900"/>
              <a:gd name="connsiteX2" fmla="*/ 4762501 w 4762501"/>
              <a:gd name="connsiteY2" fmla="*/ 4533900 h 4533900"/>
              <a:gd name="connsiteX3" fmla="*/ 0 w 4762501"/>
              <a:gd name="connsiteY3" fmla="*/ 4533900 h 4533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62501" h="4533900">
                <a:moveTo>
                  <a:pt x="0" y="0"/>
                </a:moveTo>
                <a:lnTo>
                  <a:pt x="4762501" y="0"/>
                </a:lnTo>
                <a:lnTo>
                  <a:pt x="4762501" y="4533900"/>
                </a:lnTo>
                <a:lnTo>
                  <a:pt x="0" y="4533900"/>
                </a:lnTo>
                <a:close/>
              </a:path>
            </a:pathLst>
          </a:custGeom>
          <a:solidFill>
            <a:srgbClr val="ACB1BB"/>
          </a:solidFill>
        </p:spPr>
        <p:txBody>
          <a:bodyPr wrap="square" anchor="ctr">
            <a:noAutofit/>
          </a:bodyPr>
          <a:lstStyle>
            <a:lvl1pPr>
              <a:defRPr lang="en-US" sz="2000" b="0" i="0" kern="1200" dirty="0">
                <a:solidFill>
                  <a:srgbClr val="FFFFFF"/>
                </a:solidFill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F3B34889-7EE3-44B2-BFF2-C78E496FEBF4}"/>
              </a:ext>
            </a:extLst>
          </p:cNvPr>
          <p:cNvSpPr>
            <a:spLocks noGrp="1"/>
          </p:cNvSpPr>
          <p:nvPr>
            <p:ph type="pic" sz="quarter" idx="147"/>
          </p:nvPr>
        </p:nvSpPr>
        <p:spPr>
          <a:xfrm>
            <a:off x="13109439" y="3109633"/>
            <a:ext cx="4762501" cy="4533901"/>
          </a:xfrm>
          <a:custGeom>
            <a:avLst/>
            <a:gdLst>
              <a:gd name="connsiteX0" fmla="*/ 0 w 4762501"/>
              <a:gd name="connsiteY0" fmla="*/ 0 h 4533901"/>
              <a:gd name="connsiteX1" fmla="*/ 4762501 w 4762501"/>
              <a:gd name="connsiteY1" fmla="*/ 0 h 4533901"/>
              <a:gd name="connsiteX2" fmla="*/ 4762501 w 4762501"/>
              <a:gd name="connsiteY2" fmla="*/ 4533901 h 4533901"/>
              <a:gd name="connsiteX3" fmla="*/ 0 w 4762501"/>
              <a:gd name="connsiteY3" fmla="*/ 4533901 h 4533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62501" h="4533901">
                <a:moveTo>
                  <a:pt x="0" y="0"/>
                </a:moveTo>
                <a:lnTo>
                  <a:pt x="4762501" y="0"/>
                </a:lnTo>
                <a:lnTo>
                  <a:pt x="4762501" y="4533901"/>
                </a:lnTo>
                <a:lnTo>
                  <a:pt x="0" y="4533901"/>
                </a:lnTo>
                <a:close/>
              </a:path>
            </a:pathLst>
          </a:custGeom>
          <a:solidFill>
            <a:srgbClr val="ACB1BB"/>
          </a:solidFill>
        </p:spPr>
        <p:txBody>
          <a:bodyPr wrap="square" anchor="ctr">
            <a:noAutofit/>
          </a:bodyPr>
          <a:lstStyle>
            <a:lvl1pPr>
              <a:defRPr sz="2000" b="0" i="0">
                <a:solidFill>
                  <a:srgbClr val="FFFFFF"/>
                </a:solidFill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62113CC8-D80F-46A1-B9F2-F94467D5FA78}"/>
              </a:ext>
            </a:extLst>
          </p:cNvPr>
          <p:cNvSpPr>
            <a:spLocks noGrp="1"/>
          </p:cNvSpPr>
          <p:nvPr>
            <p:ph type="pic" sz="quarter" idx="148"/>
          </p:nvPr>
        </p:nvSpPr>
        <p:spPr>
          <a:xfrm>
            <a:off x="17957973" y="3109633"/>
            <a:ext cx="4762501" cy="4533901"/>
          </a:xfrm>
          <a:custGeom>
            <a:avLst/>
            <a:gdLst>
              <a:gd name="connsiteX0" fmla="*/ 0 w 4762501"/>
              <a:gd name="connsiteY0" fmla="*/ 0 h 4533901"/>
              <a:gd name="connsiteX1" fmla="*/ 4762501 w 4762501"/>
              <a:gd name="connsiteY1" fmla="*/ 0 h 4533901"/>
              <a:gd name="connsiteX2" fmla="*/ 4762501 w 4762501"/>
              <a:gd name="connsiteY2" fmla="*/ 4533901 h 4533901"/>
              <a:gd name="connsiteX3" fmla="*/ 0 w 4762501"/>
              <a:gd name="connsiteY3" fmla="*/ 4533901 h 4533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62501" h="4533901">
                <a:moveTo>
                  <a:pt x="0" y="0"/>
                </a:moveTo>
                <a:lnTo>
                  <a:pt x="4762501" y="0"/>
                </a:lnTo>
                <a:lnTo>
                  <a:pt x="4762501" y="4533901"/>
                </a:lnTo>
                <a:lnTo>
                  <a:pt x="0" y="4533901"/>
                </a:lnTo>
                <a:close/>
              </a:path>
            </a:pathLst>
          </a:custGeom>
          <a:solidFill>
            <a:srgbClr val="ACB1BB"/>
          </a:solidFill>
        </p:spPr>
        <p:txBody>
          <a:bodyPr wrap="square" anchor="ctr">
            <a:noAutofit/>
          </a:bodyPr>
          <a:lstStyle>
            <a:lvl1pPr>
              <a:defRPr lang="en-US" sz="2000" b="0" i="0" kern="1200" dirty="0">
                <a:solidFill>
                  <a:srgbClr val="FFFFFF"/>
                </a:solidFill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2" name="Title">
            <a:extLst>
              <a:ext uri="{FF2B5EF4-FFF2-40B4-BE49-F238E27FC236}">
                <a16:creationId xmlns:a16="http://schemas.microsoft.com/office/drawing/2014/main" id="{D1A71265-2C40-6F72-E4B5-9239B7DB2152}"/>
              </a:ext>
            </a:extLst>
          </p:cNvPr>
          <p:cNvSpPr txBox="1">
            <a:spLocks noGrp="1"/>
          </p:cNvSpPr>
          <p:nvPr>
            <p:ph type="body" sz="quarter" idx="64" hasCustomPrompt="1"/>
          </p:nvPr>
        </p:nvSpPr>
        <p:spPr>
          <a:xfrm>
            <a:off x="1663526" y="1526988"/>
            <a:ext cx="10851203" cy="2202330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marR="0" indent="0" algn="l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6000" b="0" i="0" u="none" strike="noStrike" kern="1200" cap="none" spc="0" normalizeH="0" baseline="0" dirty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  <a:sym typeface="Helvetica Neue"/>
              </a:defRPr>
            </a:lvl1pPr>
          </a:lstStyle>
          <a:p>
            <a:pPr lvl="0"/>
            <a:r>
              <a:rPr lang="en-US" dirty="0"/>
              <a:t>Cím</a:t>
            </a:r>
          </a:p>
        </p:txBody>
      </p:sp>
      <p:sp>
        <p:nvSpPr>
          <p:cNvPr id="3" name="Double Click to edit text">
            <a:extLst>
              <a:ext uri="{FF2B5EF4-FFF2-40B4-BE49-F238E27FC236}">
                <a16:creationId xmlns:a16="http://schemas.microsoft.com/office/drawing/2014/main" id="{5FBB843A-B100-70D9-C07A-C674CB460ED5}"/>
              </a:ext>
            </a:extLst>
          </p:cNvPr>
          <p:cNvSpPr txBox="1">
            <a:spLocks noGrp="1"/>
          </p:cNvSpPr>
          <p:nvPr>
            <p:ph type="body" sz="quarter" idx="123" hasCustomPrompt="1"/>
          </p:nvPr>
        </p:nvSpPr>
        <p:spPr>
          <a:xfrm>
            <a:off x="1663526" y="4160042"/>
            <a:ext cx="10851203" cy="2384194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marR="0" indent="0" algn="l" defTabSz="8255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3200" b="0" i="0" u="none" strike="noStrike" kern="1200" cap="none" spc="0" normalizeH="0" baseline="0" dirty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  <a:sym typeface="Helvetica Neue"/>
              </a:defRPr>
            </a:lvl1pPr>
          </a:lstStyle>
          <a:p>
            <a:pPr lvl="0"/>
            <a:r>
              <a:rPr lang="hu-HU" noProof="0" dirty="0"/>
              <a:t>K</a:t>
            </a:r>
            <a:r>
              <a:rPr lang="en-US" dirty="0"/>
              <a:t>attintással szerkesztés</a:t>
            </a:r>
          </a:p>
        </p:txBody>
      </p:sp>
    </p:spTree>
    <p:extLst>
      <p:ext uri="{BB962C8B-B14F-4D97-AF65-F5344CB8AC3E}">
        <p14:creationId xmlns:p14="http://schemas.microsoft.com/office/powerpoint/2010/main" val="25679373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3">
            <a:extLst>
              <a:ext uri="{FF2B5EF4-FFF2-40B4-BE49-F238E27FC236}">
                <a16:creationId xmlns:a16="http://schemas.microsoft.com/office/drawing/2014/main" id="{90AD6D7B-F426-E92D-835A-E046F57C1910}"/>
              </a:ext>
            </a:extLst>
          </p:cNvPr>
          <p:cNvSpPr txBox="1">
            <a:spLocks/>
          </p:cNvSpPr>
          <p:nvPr userDrawn="1"/>
        </p:nvSpPr>
        <p:spPr>
          <a:xfrm>
            <a:off x="0" y="0"/>
            <a:ext cx="24380959" cy="13714214"/>
          </a:xfrm>
          <a:custGeom>
            <a:avLst/>
            <a:gdLst>
              <a:gd name="connsiteX0" fmla="*/ 0 w 24384000"/>
              <a:gd name="connsiteY0" fmla="*/ 0 h 13716000"/>
              <a:gd name="connsiteX1" fmla="*/ 24384000 w 24384000"/>
              <a:gd name="connsiteY1" fmla="*/ 0 h 13716000"/>
              <a:gd name="connsiteX2" fmla="*/ 24384000 w 24384000"/>
              <a:gd name="connsiteY2" fmla="*/ 13716000 h 13716000"/>
              <a:gd name="connsiteX3" fmla="*/ 0 w 24384000"/>
              <a:gd name="connsiteY3" fmla="*/ 13716000 h 1371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384000" h="13716000">
                <a:moveTo>
                  <a:pt x="0" y="0"/>
                </a:moveTo>
                <a:lnTo>
                  <a:pt x="24384000" y="0"/>
                </a:lnTo>
                <a:lnTo>
                  <a:pt x="24384000" y="13716000"/>
                </a:lnTo>
                <a:lnTo>
                  <a:pt x="0" y="13716000"/>
                </a:lnTo>
                <a:close/>
              </a:path>
            </a:pathLst>
          </a:custGeom>
          <a:solidFill>
            <a:srgbClr val="12274D"/>
          </a:solidFill>
        </p:spPr>
        <p:txBody>
          <a:bodyPr wrap="square" anchor="ctr">
            <a:noAutofit/>
          </a:bodyPr>
          <a:lstStyle>
            <a:lvl1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 b="0" i="0" u="none" strike="noStrike" cap="none" spc="0" baseline="0">
                <a:ln>
                  <a:noFill/>
                </a:ln>
                <a:solidFill>
                  <a:srgbClr val="FFFFFF"/>
                </a:solidFill>
                <a:uFillTx/>
                <a:latin typeface="Metropolis Regular" charset="0"/>
                <a:ea typeface="Metropolis Regular" charset="0"/>
                <a:cs typeface="Metropolis Regular" charset="0"/>
                <a:sym typeface="Helvetica Neue"/>
              </a:defRPr>
            </a:lvl1pPr>
            <a:lvl2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indent="177764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indent="355529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indent="533293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indent="711058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endParaRPr lang="en-US" sz="500" kern="0" dirty="0"/>
          </a:p>
        </p:txBody>
      </p:sp>
    </p:spTree>
    <p:extLst>
      <p:ext uri="{BB962C8B-B14F-4D97-AF65-F5344CB8AC3E}">
        <p14:creationId xmlns:p14="http://schemas.microsoft.com/office/powerpoint/2010/main" val="1807155437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">
            <a:extLst>
              <a:ext uri="{FF2B5EF4-FFF2-40B4-BE49-F238E27FC236}">
                <a16:creationId xmlns:a16="http://schemas.microsoft.com/office/drawing/2014/main" id="{AED74946-CDC9-5EE4-C635-04B4B3C5711D}"/>
              </a:ext>
            </a:extLst>
          </p:cNvPr>
          <p:cNvSpPr txBox="1">
            <a:spLocks/>
          </p:cNvSpPr>
          <p:nvPr userDrawn="1"/>
        </p:nvSpPr>
        <p:spPr>
          <a:xfrm>
            <a:off x="618644" y="12932423"/>
            <a:ext cx="330219" cy="408510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r" defTabSz="8255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000" b="0" i="0" u="none" strike="noStrike" cap="none" spc="0" normalizeH="0" baseline="0">
                <a:ln>
                  <a:noFill/>
                </a:ln>
                <a:solidFill>
                  <a:srgbClr val="1C1F25"/>
                </a:solidFill>
                <a:effectLst/>
                <a:uFillTx/>
                <a:latin typeface="Roboto Black"/>
                <a:ea typeface="Roboto Black"/>
                <a:cs typeface="Roboto Black"/>
                <a:sym typeface="Roboto Black"/>
              </a:defRPr>
            </a:lvl1pPr>
            <a:lvl2pPr marL="0" marR="0" indent="2286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indent="4572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indent="6858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indent="9144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indent="11430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indent="13716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indent="16002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indent="18288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fld id="{86CB4B4D-7CA3-9044-876B-883B54F8677D}" type="slidenum">
              <a:rPr lang="en-US" b="1" i="0" smtClean="0">
                <a:latin typeface="Franklin Gothic Book" panose="020B0503020102020204" pitchFamily="34" charset="0"/>
                <a:ea typeface="Metropolis Black" charset="0"/>
                <a:cs typeface="Metropolis Black" charset="0"/>
              </a:rPr>
              <a:pPr/>
              <a:t>‹#›</a:t>
            </a:fld>
            <a:r>
              <a:rPr lang="en-US" b="1" i="0" dirty="0">
                <a:latin typeface="Metropolis Black" charset="0"/>
                <a:ea typeface="Metropolis Black" charset="0"/>
                <a:cs typeface="Metropolis Black" charset="0"/>
              </a:rPr>
              <a:t> </a:t>
            </a:r>
          </a:p>
        </p:txBody>
      </p:sp>
      <p:sp>
        <p:nvSpPr>
          <p:cNvPr id="8" name="KOPA STUDIO">
            <a:extLst>
              <a:ext uri="{FF2B5EF4-FFF2-40B4-BE49-F238E27FC236}">
                <a16:creationId xmlns:a16="http://schemas.microsoft.com/office/drawing/2014/main" id="{D66ED9B9-AF3F-6869-6082-F2B95241333E}"/>
              </a:ext>
            </a:extLst>
          </p:cNvPr>
          <p:cNvSpPr txBox="1"/>
          <p:nvPr userDrawn="1"/>
        </p:nvSpPr>
        <p:spPr>
          <a:xfrm>
            <a:off x="1690282" y="569353"/>
            <a:ext cx="6981719" cy="60785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0" tIns="0" rIns="0" bIns="0">
            <a:spAutoFit/>
          </a:bodyPr>
          <a:lstStyle/>
          <a:p>
            <a:pPr algn="l">
              <a:lnSpc>
                <a:spcPct val="150000"/>
              </a:lnSpc>
              <a:defRPr sz="2000" b="0">
                <a:solidFill>
                  <a:srgbClr val="1C1F25"/>
                </a:solidFill>
                <a:latin typeface="Roboto Black"/>
                <a:ea typeface="Roboto Black"/>
                <a:cs typeface="Roboto Black"/>
                <a:sym typeface="Roboto Black"/>
              </a:defRPr>
            </a:pPr>
            <a:r>
              <a:rPr lang="hu-HU" sz="3000" b="1" dirty="0">
                <a:latin typeface="Franklin Gothic Book" panose="020B0503020102020204" pitchFamily="34" charset="0"/>
                <a:ea typeface="Metropolis" charset="0"/>
                <a:cs typeface="Metropolis" charset="0"/>
              </a:rPr>
              <a:t>IKK</a:t>
            </a:r>
            <a:r>
              <a:rPr lang="hu-HU" sz="2800" dirty="0">
                <a:latin typeface="Franklin Gothic Book" panose="020B0503020102020204" pitchFamily="34" charset="0"/>
                <a:ea typeface="Metropolis" charset="0"/>
                <a:cs typeface="Metropolis" charset="0"/>
              </a:rPr>
              <a:t> - INNOVATÍV</a:t>
            </a:r>
            <a:r>
              <a:rPr lang="hu-HU" sz="2800" baseline="0" dirty="0">
                <a:latin typeface="Franklin Gothic Book" panose="020B0503020102020204" pitchFamily="34" charset="0"/>
                <a:ea typeface="Metropolis" charset="0"/>
                <a:cs typeface="Metropolis" charset="0"/>
              </a:rPr>
              <a:t> KÉPZÉSTÁMOGATÓ KÖZPONT</a:t>
            </a:r>
            <a:endParaRPr sz="2800" dirty="0">
              <a:solidFill>
                <a:srgbClr val="6A6E77"/>
              </a:solidFill>
              <a:latin typeface="Franklin Gothic Book" panose="020B0503020102020204" pitchFamily="34" charset="0"/>
              <a:ea typeface="Metropolis" charset="0"/>
              <a:cs typeface="Metropolis" charset="0"/>
              <a:sym typeface="Roboto Light"/>
            </a:endParaRPr>
          </a:p>
        </p:txBody>
      </p:sp>
      <p:sp>
        <p:nvSpPr>
          <p:cNvPr id="9" name="www.websitename.com">
            <a:extLst>
              <a:ext uri="{FF2B5EF4-FFF2-40B4-BE49-F238E27FC236}">
                <a16:creationId xmlns:a16="http://schemas.microsoft.com/office/drawing/2014/main" id="{0E828266-F6DC-B9F3-3463-4369F4AB0411}"/>
              </a:ext>
            </a:extLst>
          </p:cNvPr>
          <p:cNvSpPr txBox="1"/>
          <p:nvPr userDrawn="1"/>
        </p:nvSpPr>
        <p:spPr>
          <a:xfrm>
            <a:off x="1215046" y="12963649"/>
            <a:ext cx="7031412" cy="3444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0" tIns="0" rIns="0" bIns="0">
            <a:spAutoFit/>
          </a:bodyPr>
          <a:lstStyle>
            <a:lvl1pPr algn="l">
              <a:lnSpc>
                <a:spcPct val="150000"/>
              </a:lnSpc>
              <a:defRPr sz="2000" b="0">
                <a:solidFill>
                  <a:srgbClr val="6A6E77"/>
                </a:solidFill>
                <a:latin typeface="Roboto Light"/>
                <a:ea typeface="Roboto Light"/>
                <a:cs typeface="Roboto Light"/>
                <a:sym typeface="Roboto Light"/>
              </a:defRPr>
            </a:lvl1pPr>
          </a:lstStyle>
          <a:p>
            <a:pPr algn="r"/>
            <a:r>
              <a:rPr lang="hu-HU" sz="1700" b="0" dirty="0">
                <a:latin typeface="Franklin Gothic Book" panose="020B0503020102020204" pitchFamily="34" charset="0"/>
                <a:ea typeface="Metropolis" charset="0"/>
                <a:cs typeface="Metropolis" charset="0"/>
              </a:rPr>
              <a:t>A prezentáció</a:t>
            </a:r>
            <a:r>
              <a:rPr lang="hu-HU" sz="1700" b="0" baseline="0" dirty="0">
                <a:latin typeface="Franklin Gothic Book" panose="020B0503020102020204" pitchFamily="34" charset="0"/>
                <a:ea typeface="Metropolis" charset="0"/>
                <a:cs typeface="Metropolis" charset="0"/>
              </a:rPr>
              <a:t> tartalma bizalmas információ, harmadik félnek nem adható ki.</a:t>
            </a:r>
            <a:endParaRPr sz="1700" b="0" dirty="0">
              <a:latin typeface="Franklin Gothic Book" panose="020B0503020102020204" pitchFamily="34" charset="0"/>
              <a:ea typeface="Metropolis" charset="0"/>
              <a:cs typeface="Metropolis" charset="0"/>
            </a:endParaRPr>
          </a:p>
        </p:txBody>
      </p:sp>
      <p:pic>
        <p:nvPicPr>
          <p:cNvPr id="10" name="Picture 2">
            <a:extLst>
              <a:ext uri="{FF2B5EF4-FFF2-40B4-BE49-F238E27FC236}">
                <a16:creationId xmlns:a16="http://schemas.microsoft.com/office/drawing/2014/main" id="{604A746C-B383-3A9E-36F5-7E17B3506421}"/>
              </a:ext>
            </a:extLst>
          </p:cNvPr>
          <p:cNvPicPr>
            <a:picLocks noChangeAspect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8876" y="439102"/>
            <a:ext cx="933467" cy="933467"/>
          </a:xfrm>
          <a:prstGeom prst="rect">
            <a:avLst/>
          </a:prstGeom>
        </p:spPr>
      </p:pic>
      <p:pic>
        <p:nvPicPr>
          <p:cNvPr id="11" name="Picture 4">
            <a:extLst>
              <a:ext uri="{FF2B5EF4-FFF2-40B4-BE49-F238E27FC236}">
                <a16:creationId xmlns:a16="http://schemas.microsoft.com/office/drawing/2014/main" id="{A4B47F88-C845-9E04-CFEC-29A6C3E9A957}"/>
              </a:ext>
            </a:extLst>
          </p:cNvPr>
          <p:cNvPicPr>
            <a:picLocks noChangeAspect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06156" y="11636319"/>
            <a:ext cx="1317288" cy="16752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12957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8" r:id="rId1"/>
    <p:sldLayoutId id="2147483893" r:id="rId2"/>
    <p:sldLayoutId id="2147483894" r:id="rId3"/>
    <p:sldLayoutId id="2147483895" r:id="rId4"/>
    <p:sldLayoutId id="2147483896" r:id="rId5"/>
    <p:sldLayoutId id="2147483708" r:id="rId6"/>
    <p:sldLayoutId id="2147483897" r:id="rId7"/>
  </p:sldLayoutIdLst>
  <p:hf sldNum="0" hdr="0" ftr="0"/>
  <p:txStyles>
    <p:titleStyle>
      <a:lvl1pPr algn="l" defTabSz="1828800" rtl="0" eaLnBrk="1" latinLnBrk="0" hangingPunct="1">
        <a:lnSpc>
          <a:spcPct val="0"/>
        </a:lnSpc>
        <a:spcBef>
          <a:spcPct val="0"/>
        </a:spcBef>
        <a:buNone/>
        <a:defRPr sz="8000" kern="1200">
          <a:solidFill>
            <a:schemeClr val="tx1"/>
          </a:solidFill>
          <a:latin typeface="Franklin Gothic Book" panose="020B0503020102020204" pitchFamily="34" charset="0"/>
          <a:ea typeface="+mj-ea"/>
          <a:cs typeface="+mj-cs"/>
        </a:defRPr>
      </a:lvl1pPr>
    </p:titleStyle>
    <p:bodyStyle>
      <a:lvl1pPr marL="0" indent="0" algn="l" defTabSz="1828800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None/>
        <a:defRPr sz="5600" kern="1200">
          <a:solidFill>
            <a:schemeClr val="tx1"/>
          </a:solidFill>
          <a:latin typeface="Franklin Gothic Book" panose="020B0503020102020204" pitchFamily="34" charset="0"/>
          <a:ea typeface="+mn-ea"/>
          <a:cs typeface="+mn-cs"/>
        </a:defRPr>
      </a:lvl1pPr>
      <a:lvl2pPr marL="914400" indent="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4800" kern="1200">
          <a:solidFill>
            <a:schemeClr val="tx1"/>
          </a:solidFill>
          <a:latin typeface="Franklin Gothic Book" panose="020B0503020102020204" pitchFamily="34" charset="0"/>
          <a:ea typeface="+mn-ea"/>
          <a:cs typeface="+mn-cs"/>
        </a:defRPr>
      </a:lvl2pPr>
      <a:lvl3pPr marL="1828800" indent="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4000" kern="1200">
          <a:solidFill>
            <a:schemeClr val="tx1"/>
          </a:solidFill>
          <a:latin typeface="Franklin Gothic Book" panose="020B0503020102020204" pitchFamily="34" charset="0"/>
          <a:ea typeface="+mn-ea"/>
          <a:cs typeface="+mn-cs"/>
        </a:defRPr>
      </a:lvl3pPr>
      <a:lvl4pPr marL="2743200" indent="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3600" kern="1200">
          <a:solidFill>
            <a:schemeClr val="tx1"/>
          </a:solidFill>
          <a:latin typeface="Franklin Gothic Book" panose="020B0503020102020204" pitchFamily="34" charset="0"/>
          <a:ea typeface="+mn-ea"/>
          <a:cs typeface="+mn-cs"/>
        </a:defRPr>
      </a:lvl4pPr>
      <a:lvl5pPr marL="3657600" indent="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3600" kern="1200">
          <a:solidFill>
            <a:schemeClr val="tx1"/>
          </a:solidFill>
          <a:latin typeface="Franklin Gothic Book" panose="020B0503020102020204" pitchFamily="34" charset="0"/>
          <a:ea typeface="+mn-ea"/>
          <a:cs typeface="+mn-cs"/>
        </a:defRPr>
      </a:lvl5pPr>
      <a:lvl6pPr marL="50292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943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858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772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743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576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5720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486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400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315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4">
            <a:extLst>
              <a:ext uri="{FF2B5EF4-FFF2-40B4-BE49-F238E27FC236}">
                <a16:creationId xmlns:a16="http://schemas.microsoft.com/office/drawing/2014/main" id="{0E303E85-8C2C-7D01-0AE1-28AD6B12BFBA}"/>
              </a:ext>
            </a:extLst>
          </p:cNvPr>
          <p:cNvSpPr txBox="1">
            <a:spLocks/>
          </p:cNvSpPr>
          <p:nvPr/>
        </p:nvSpPr>
        <p:spPr>
          <a:xfrm>
            <a:off x="9446329" y="11916239"/>
            <a:ext cx="5490282" cy="533261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marR="0" indent="0" algn="ctr" defTabSz="412667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1000" b="0" i="0" u="none" strike="noStrike" cap="none" spc="0" normalizeH="0" baseline="0" dirty="0">
                <a:ln>
                  <a:noFill/>
                </a:ln>
                <a:solidFill>
                  <a:srgbClr val="F7F9FF"/>
                </a:solidFill>
                <a:effectLst/>
                <a:uFillTx/>
                <a:latin typeface="Metropolis Light" charset="0"/>
                <a:ea typeface="Metropolis Light" charset="0"/>
                <a:cs typeface="Metropolis Light" charset="0"/>
                <a:sym typeface="Helvetica Neue"/>
              </a:defRPr>
            </a:lvl1pPr>
            <a:lvl2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indent="177764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indent="355529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indent="533293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indent="711058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r>
              <a:rPr lang="hu-HU" sz="3200" i="1" kern="0">
                <a:latin typeface="Franklin Gothic Book" panose="020B0503020102020204" pitchFamily="34" charset="0"/>
              </a:rPr>
              <a:t>Kezünkben a digitális jövő</a:t>
            </a:r>
          </a:p>
          <a:p>
            <a:endParaRPr lang="hu-HU" sz="2400" kern="0"/>
          </a:p>
        </p:txBody>
      </p:sp>
      <p:sp>
        <p:nvSpPr>
          <p:cNvPr id="4" name="Szöveg helye 3">
            <a:extLst>
              <a:ext uri="{FF2B5EF4-FFF2-40B4-BE49-F238E27FC236}">
                <a16:creationId xmlns:a16="http://schemas.microsoft.com/office/drawing/2014/main" id="{6D99FE69-B113-D82B-7166-BF8A4730CA0F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2277003" y="4066065"/>
            <a:ext cx="19828933" cy="1235072"/>
          </a:xfrm>
        </p:spPr>
        <p:txBody>
          <a:bodyPr/>
          <a:lstStyle/>
          <a:p>
            <a:r>
              <a:rPr lang="hu-HU" dirty="0"/>
              <a:t>Módosítások a</a:t>
            </a:r>
          </a:p>
          <a:p>
            <a:r>
              <a:rPr lang="hu-HU" dirty="0"/>
              <a:t>Turizmus-vendéglátás ágazat szakmáinak képzési és kimeneti követelményeiben</a:t>
            </a:r>
          </a:p>
        </p:txBody>
      </p:sp>
      <p:pic>
        <p:nvPicPr>
          <p:cNvPr id="2" name="Picture 6">
            <a:extLst>
              <a:ext uri="{FF2B5EF4-FFF2-40B4-BE49-F238E27FC236}">
                <a16:creationId xmlns:a16="http://schemas.microsoft.com/office/drawing/2014/main" id="{24C4558A-6584-E320-3579-0535E2FD72F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78282" y="9817507"/>
            <a:ext cx="3427435" cy="12883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9150860"/>
      </p:ext>
    </p:extLst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4BBB90E-ABDA-9414-CCE4-46A04CFA373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C4E2BE3D-3A20-018A-CDC7-48778AB8FF6B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1663526" y="1223312"/>
            <a:ext cx="22394777" cy="738492"/>
          </a:xfrm>
        </p:spPr>
        <p:txBody>
          <a:bodyPr/>
          <a:lstStyle/>
          <a:p>
            <a:pPr marL="0" rtl="0" eaLnBrk="1" fontAlgn="ctr" latinLnBrk="0" hangingPunct="1">
              <a:spcBef>
                <a:spcPts val="0"/>
              </a:spcBef>
              <a:spcAft>
                <a:spcPts val="0"/>
              </a:spcAft>
            </a:pPr>
            <a:r>
              <a:rPr lang="hu-HU" b="1" i="0" u="none" strike="noStrike" kern="1200" dirty="0">
                <a:solidFill>
                  <a:srgbClr val="000000"/>
                </a:solidFill>
                <a:effectLst/>
                <a:latin typeface="Franklin Gothic Book" panose="020B0503020102020204" pitchFamily="34" charset="0"/>
              </a:rPr>
              <a:t>4 1013 23 04 Pincér-vendégtéri szakember</a:t>
            </a:r>
            <a:endParaRPr lang="hu-HU" sz="5400" b="1" i="1" u="none" strike="noStrike" dirty="0">
              <a:effectLst/>
              <a:latin typeface="Arial" panose="020B0604020202020204" pitchFamily="34" charset="0"/>
            </a:endParaRPr>
          </a:p>
        </p:txBody>
      </p:sp>
      <p:graphicFrame>
        <p:nvGraphicFramePr>
          <p:cNvPr id="4" name="Táblázat 3">
            <a:extLst>
              <a:ext uri="{FF2B5EF4-FFF2-40B4-BE49-F238E27FC236}">
                <a16:creationId xmlns:a16="http://schemas.microsoft.com/office/drawing/2014/main" id="{A7BCB937-8E30-9A5D-1856-2616B75EF6D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63202432"/>
              </p:ext>
            </p:extLst>
          </p:nvPr>
        </p:nvGraphicFramePr>
        <p:xfrm>
          <a:off x="1663526" y="2156356"/>
          <a:ext cx="20885189" cy="10163104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4754085">
                  <a:extLst>
                    <a:ext uri="{9D8B030D-6E8A-4147-A177-3AD203B41FA5}">
                      <a16:colId xmlns:a16="http://schemas.microsoft.com/office/drawing/2014/main" val="1219833853"/>
                    </a:ext>
                  </a:extLst>
                </a:gridCol>
                <a:gridCol w="16131104">
                  <a:extLst>
                    <a:ext uri="{9D8B030D-6E8A-4147-A177-3AD203B41FA5}">
                      <a16:colId xmlns:a16="http://schemas.microsoft.com/office/drawing/2014/main" val="1445980345"/>
                    </a:ext>
                  </a:extLst>
                </a:gridCol>
              </a:tblGrid>
              <a:tr h="680796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Módosításban érintett pont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78359"/>
                  </a:ext>
                </a:extLst>
              </a:tr>
              <a:tr h="1205285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8.2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 </a:t>
                      </a: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portfólió elkészítése</a:t>
                      </a: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 és leadása a szakmai vizsga megkezdésének feltétele lett, a szakmai vizsga megkezdése előtt legalább 10 nappal. 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52358745"/>
                  </a:ext>
                </a:extLst>
              </a:tr>
              <a:tr h="1176422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8.3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Központi interaktív vizsgatevékenység leírása pontosításra került.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91068127"/>
                  </a:ext>
                </a:extLst>
              </a:tr>
              <a:tr h="3943381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8.4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Projektfeladat: </a:t>
                      </a:r>
                    </a:p>
                    <a:p>
                      <a:pPr marL="0" marR="0" lvl="0" indent="0" algn="just" defTabSz="1828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- A megadott portfólió-témakörök közül 3 helyett 4 választása kötelező.</a:t>
                      </a:r>
                    </a:p>
                    <a:p>
                      <a:pPr marL="0" marR="0" lvl="0" indent="0" algn="just" defTabSz="1828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- Előírásra került a portfólió elektronikus benyújtása.</a:t>
                      </a:r>
                    </a:p>
                    <a:p>
                      <a:pPr marL="0" marR="0" lvl="0" indent="0" algn="just" defTabSz="1828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- A portfólió elkészítésének ideje 6 hónap helyett a szakirányú oktatás időszaka.</a:t>
                      </a:r>
                    </a:p>
                    <a:p>
                      <a:pPr marL="0" marR="0" lvl="0" indent="0" algn="just" defTabSz="1828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- A B) vizsgarész megnevezéséből törölve lett a „gyakorlat helyszínén végzett vizsgatevékenység” kifejezés.</a:t>
                      </a:r>
                      <a:endParaRPr lang="hu-HU" sz="2700" b="0" i="0" dirty="0">
                        <a:latin typeface="Franklin Gothic Book" panose="020B0503020102020204" pitchFamily="34" charset="0"/>
                      </a:endParaRPr>
                    </a:p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- Egyes előírások a megfelelő alpontokhoz kerültek áthelyezésre, tartalmi változtatás nélkül. </a:t>
                      </a:r>
                    </a:p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- Több helyen pontosításokra került sor.</a:t>
                      </a:r>
                    </a:p>
                    <a:p>
                      <a:pPr marL="0" marR="0" lvl="0" indent="0" algn="just" defTabSz="1828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noProof="0" dirty="0">
                          <a:latin typeface="Franklin Gothic Book" panose="020B0503020102020204" pitchFamily="34" charset="0"/>
                          <a:sym typeface="Helvetica Neue"/>
                        </a:rPr>
                        <a:t>- Csak a sikertelen vizsgarész ismétlendő - a sikerességhez mindkét vizsgarész sikeres teljesítése szükséges.</a:t>
                      </a:r>
                      <a:endParaRPr lang="hu-HU" sz="2700" b="0" i="0" dirty="0"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01052502"/>
                  </a:ext>
                </a:extLst>
              </a:tr>
              <a:tr h="1176422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8.9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Előírásra került a nem programozható számológép használata.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63954571"/>
                  </a:ext>
                </a:extLst>
              </a:tr>
              <a:tr h="660266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hu-HU" sz="2700" b="0" i="0" dirty="0">
                          <a:solidFill>
                            <a:schemeClr val="bg1"/>
                          </a:solidFill>
                          <a:latin typeface="Franklin Gothic Book" panose="020B0503020102020204" pitchFamily="34" charset="0"/>
                        </a:rPr>
                        <a:t>Pincérsegéd részszakma</a:t>
                      </a:r>
                    </a:p>
                  </a:txBody>
                  <a:tcPr marL="7620" marR="7620" marT="7620" marB="0" anchor="ctr">
                    <a:solidFill>
                      <a:srgbClr val="DE095C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</a:pPr>
                      <a:endParaRPr lang="hu-HU" sz="2400" dirty="0"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3484715752"/>
                  </a:ext>
                </a:extLst>
              </a:tr>
              <a:tr h="1320532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10.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- Meghatározásra került a legjellemzőbben ellátható munkakör.</a:t>
                      </a:r>
                    </a:p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- A kimeneti követelmények kiegészültek a „zöld készségek”-kel.</a:t>
                      </a:r>
                    </a:p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- A vizsgatevékenység leírása kiegészült a kávé felszolgálásával.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225054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71905816"/>
      </p:ext>
    </p:extLst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E44F9AA-589D-AE48-E62C-295ECBCD15A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E3805426-5AEB-CAF6-4D20-EBDBC2923B53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1663526" y="1316626"/>
            <a:ext cx="21929557" cy="717448"/>
          </a:xfrm>
        </p:spPr>
        <p:txBody>
          <a:bodyPr/>
          <a:lstStyle/>
          <a:p>
            <a:pPr marL="0" rtl="0" eaLnBrk="1" fontAlgn="ctr" latinLnBrk="0" hangingPunct="1">
              <a:spcBef>
                <a:spcPts val="0"/>
              </a:spcBef>
              <a:spcAft>
                <a:spcPts val="0"/>
              </a:spcAft>
            </a:pPr>
            <a:r>
              <a:rPr lang="hu-HU" b="1" i="0" u="none" strike="noStrike" kern="1200" dirty="0">
                <a:solidFill>
                  <a:srgbClr val="000000"/>
                </a:solidFill>
                <a:effectLst/>
                <a:latin typeface="Franklin Gothic Book" panose="020B0503020102020204" pitchFamily="34" charset="0"/>
              </a:rPr>
              <a:t>4 1013 23 05 Szakács</a:t>
            </a:r>
            <a:endParaRPr lang="hu-HU" sz="5400" b="1" i="1" u="none" strike="noStrike" dirty="0">
              <a:effectLst/>
              <a:latin typeface="Arial" panose="020B0604020202020204" pitchFamily="34" charset="0"/>
            </a:endParaRPr>
          </a:p>
        </p:txBody>
      </p:sp>
      <p:graphicFrame>
        <p:nvGraphicFramePr>
          <p:cNvPr id="4" name="Táblázat 3">
            <a:extLst>
              <a:ext uri="{FF2B5EF4-FFF2-40B4-BE49-F238E27FC236}">
                <a16:creationId xmlns:a16="http://schemas.microsoft.com/office/drawing/2014/main" id="{524BEDAB-B342-F4BE-E2DD-BE072F25C0D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11106675"/>
              </p:ext>
            </p:extLst>
          </p:nvPr>
        </p:nvGraphicFramePr>
        <p:xfrm>
          <a:off x="1663526" y="2558192"/>
          <a:ext cx="21929557" cy="10338318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4991814">
                  <a:extLst>
                    <a:ext uri="{9D8B030D-6E8A-4147-A177-3AD203B41FA5}">
                      <a16:colId xmlns:a16="http://schemas.microsoft.com/office/drawing/2014/main" val="1219833853"/>
                    </a:ext>
                  </a:extLst>
                </a:gridCol>
                <a:gridCol w="16937743">
                  <a:extLst>
                    <a:ext uri="{9D8B030D-6E8A-4147-A177-3AD203B41FA5}">
                      <a16:colId xmlns:a16="http://schemas.microsoft.com/office/drawing/2014/main" val="1445980345"/>
                    </a:ext>
                  </a:extLst>
                </a:gridCol>
              </a:tblGrid>
              <a:tr h="522453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Módosításban érintett pont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78359"/>
                  </a:ext>
                </a:extLst>
              </a:tr>
              <a:tr h="756574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5.2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 szakirányú oktatás eszközjegyzéke pontosításra került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81715530"/>
                  </a:ext>
                </a:extLst>
              </a:tr>
              <a:tr h="745693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6.3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 szakirányú oktatás szakmai követelményeibe a „zöld készségek” mellett néhány kisebb pontosítás került.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74686478"/>
                  </a:ext>
                </a:extLst>
              </a:tr>
              <a:tr h="1106406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8.2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 </a:t>
                      </a: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portfólió és a menüsorok elkészítése</a:t>
                      </a: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 és leadása a szakmai vizsga megkezdésének feltétele lett, a szakmai vizsga megkezdése előtt legalább 14 nappal. 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52358745"/>
                  </a:ext>
                </a:extLst>
              </a:tr>
              <a:tr h="2765426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8.4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Projektfeladat: </a:t>
                      </a:r>
                    </a:p>
                    <a:p>
                      <a:pPr marL="0" marR="0" lvl="0" indent="0" algn="just" defTabSz="1828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- A portfólió elkészítésének ideje 6 hónap helyett a szakirányú oktatás időszaka.</a:t>
                      </a:r>
                    </a:p>
                    <a:p>
                      <a:pPr marL="0" marR="0" lvl="0" indent="0" algn="just" defTabSz="1828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- B) vizsgarész: Menüsor elkészítése: pontosításra került a leírás, illetve a kkk nem írja elő kötelezően, milyen módon kerül kiválasztásra az elkészítendő menüsor.</a:t>
                      </a:r>
                      <a:endParaRPr lang="hu-HU" sz="2700" b="0" i="0" dirty="0">
                        <a:latin typeface="Franklin Gothic Book" panose="020B0503020102020204" pitchFamily="34" charset="0"/>
                      </a:endParaRPr>
                    </a:p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- Egyes előírások a megfelelő alpontokhoz kerültek áthelyezésre, tartalmi változtatás nélkül. </a:t>
                      </a:r>
                    </a:p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lang="hu-HU" sz="2700" b="0" i="0" noProof="0" dirty="0">
                          <a:latin typeface="Franklin Gothic Book" panose="020B0503020102020204" pitchFamily="34" charset="0"/>
                          <a:sym typeface="Helvetica Neue"/>
                        </a:rPr>
                        <a:t>- Csak a sikertelen vizsgarész ismétlendő - a sikerességhez mindkét vizsgarész sikeres teljesítése szükséges.</a:t>
                      </a:r>
                      <a:endParaRPr lang="hu-HU" sz="2700" b="0" i="0" dirty="0"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01052502"/>
                  </a:ext>
                </a:extLst>
              </a:tr>
              <a:tr h="692126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8.6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 szakmai vizsga tárgyi feltételei pontosításra kerültek.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97463008"/>
                  </a:ext>
                </a:extLst>
              </a:tr>
              <a:tr h="769269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8.9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Előírásra került a nem programozható számológép használata.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63954571"/>
                  </a:ext>
                </a:extLst>
              </a:tr>
              <a:tr h="674432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hu-HU" sz="2700" b="0" i="0" dirty="0">
                          <a:solidFill>
                            <a:schemeClr val="bg1"/>
                          </a:solidFill>
                          <a:latin typeface="Franklin Gothic Book" panose="020B0503020102020204" pitchFamily="34" charset="0"/>
                        </a:rPr>
                        <a:t>Szakácssegéd részszakma</a:t>
                      </a:r>
                    </a:p>
                  </a:txBody>
                  <a:tcPr marL="7620" marR="7620" marT="7620" marB="0" anchor="ctr">
                    <a:solidFill>
                      <a:srgbClr val="DE095C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</a:pPr>
                      <a:endParaRPr lang="hu-HU" sz="2400" dirty="0"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3484715752"/>
                  </a:ext>
                </a:extLst>
              </a:tr>
              <a:tr h="2305939">
                <a:tc>
                  <a:txBody>
                    <a:bodyPr/>
                    <a:lstStyle/>
                    <a:p>
                      <a:pPr algn="ctr" fontAlgn="ctr"/>
                      <a:endParaRPr lang="hu-HU" sz="2700" b="0" i="0" dirty="0"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- Meghatározásra került a legjellemzőbben ellátható munkakör.</a:t>
                      </a:r>
                    </a:p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- A kimeneti követelmények kiegészültek egy sorral.</a:t>
                      </a:r>
                    </a:p>
                    <a:p>
                      <a:pPr marL="173038" indent="-173038" algn="just">
                        <a:lnSpc>
                          <a:spcPct val="100000"/>
                        </a:lnSpc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- A vizsgatevékenység leírása pontosításra került: A gépek beüzemelése, tisztántartása, szét- és összeszerelése törlésre került, a konyhai alapművelet végzése megjelenik a vizsgán.</a:t>
                      </a:r>
                    </a:p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- Az értékelés szempontjai némileg módosultak.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2985501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8965977"/>
      </p:ext>
    </p:extLst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BC0A4B9-8F7C-250B-8247-26FC9DA47B4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9ED884FA-2299-4DC3-43CC-1F7EBD4B3FCC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1663526" y="1256228"/>
            <a:ext cx="21929557" cy="688950"/>
          </a:xfrm>
        </p:spPr>
        <p:txBody>
          <a:bodyPr/>
          <a:lstStyle/>
          <a:p>
            <a:pPr marL="0" rtl="0" eaLnBrk="1" fontAlgn="ctr" latinLnBrk="0" hangingPunct="1">
              <a:spcBef>
                <a:spcPts val="0"/>
              </a:spcBef>
              <a:spcAft>
                <a:spcPts val="0"/>
              </a:spcAft>
            </a:pPr>
            <a:r>
              <a:rPr lang="hu-HU" b="1" i="0" u="none" strike="noStrike" kern="1200" dirty="0">
                <a:solidFill>
                  <a:srgbClr val="000000"/>
                </a:solidFill>
                <a:effectLst/>
                <a:latin typeface="Franklin Gothic Book" panose="020B0503020102020204" pitchFamily="34" charset="0"/>
              </a:rPr>
              <a:t>5 1013 23 06 Szakács szaktechnikus – hasonlóan a Szakács szakmához</a:t>
            </a:r>
            <a:endParaRPr lang="hu-HU" sz="5400" b="1" i="0" u="none" strike="noStrike" dirty="0">
              <a:effectLst/>
              <a:latin typeface="Arial" panose="020B0604020202020204" pitchFamily="34" charset="0"/>
            </a:endParaRPr>
          </a:p>
        </p:txBody>
      </p:sp>
      <p:graphicFrame>
        <p:nvGraphicFramePr>
          <p:cNvPr id="4" name="Táblázat 3">
            <a:extLst>
              <a:ext uri="{FF2B5EF4-FFF2-40B4-BE49-F238E27FC236}">
                <a16:creationId xmlns:a16="http://schemas.microsoft.com/office/drawing/2014/main" id="{8426CADF-5B08-9620-118B-66D3BE2CAAC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47558528"/>
              </p:ext>
            </p:extLst>
          </p:nvPr>
        </p:nvGraphicFramePr>
        <p:xfrm>
          <a:off x="1663526" y="3328628"/>
          <a:ext cx="20367737" cy="7905631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4636298">
                  <a:extLst>
                    <a:ext uri="{9D8B030D-6E8A-4147-A177-3AD203B41FA5}">
                      <a16:colId xmlns:a16="http://schemas.microsoft.com/office/drawing/2014/main" val="1219833853"/>
                    </a:ext>
                  </a:extLst>
                </a:gridCol>
                <a:gridCol w="15731439">
                  <a:extLst>
                    <a:ext uri="{9D8B030D-6E8A-4147-A177-3AD203B41FA5}">
                      <a16:colId xmlns:a16="http://schemas.microsoft.com/office/drawing/2014/main" val="1445980345"/>
                    </a:ext>
                  </a:extLst>
                </a:gridCol>
              </a:tblGrid>
              <a:tr h="569628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Módosításban érintett pont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78359"/>
                  </a:ext>
                </a:extLst>
              </a:tr>
              <a:tr h="725051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3.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 szakmával betölthető foglalkozások sorrendje változott.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17404613"/>
                  </a:ext>
                </a:extLst>
              </a:tr>
              <a:tr h="737937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5.2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 szakirányú oktatás eszközjegyzéke pontosításra került.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81715530"/>
                  </a:ext>
                </a:extLst>
              </a:tr>
              <a:tr h="802105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6.3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 szakirányú oktatás szakmai követelményeibe a „zöld készségek” mellett néhány kisebb pontosítás került.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74686478"/>
                  </a:ext>
                </a:extLst>
              </a:tr>
              <a:tr h="1008472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8.2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 </a:t>
                      </a: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portfólió és a menüsorok elkészítése</a:t>
                      </a: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 és leadása a szakmai vizsga megkezdésének feltétele lett, a szakmai vizsga megkezdése előtt legalább 14 nappal. 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52358745"/>
                  </a:ext>
                </a:extLst>
              </a:tr>
              <a:tr h="984322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8.4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Projektfeladat: </a:t>
                      </a:r>
                    </a:p>
                    <a:p>
                      <a:pPr marL="0" marR="0" lvl="0" indent="0" algn="just" defTabSz="1828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- A portfólió elkészítésének ideje 6 hónap helyett a szakirányú oktatás időszaka.</a:t>
                      </a:r>
                    </a:p>
                    <a:p>
                      <a:pPr marL="0" marR="0" lvl="0" indent="0" algn="just" defTabSz="1828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- B) vizsgarész: Menüsor elkészítése: pontosításra került a leírás, illetve a kkk nem írja elő kötelezően, milyen módon kerül kiválasztásra az elkészítendő menüsor.</a:t>
                      </a:r>
                      <a:endParaRPr lang="hu-HU" sz="2700" b="0" i="0" dirty="0">
                        <a:latin typeface="Franklin Gothic Book" panose="020B0503020102020204" pitchFamily="34" charset="0"/>
                      </a:endParaRPr>
                    </a:p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- Egyes előírások a megfelelő alpontokhoz kerültek áthelyezésre, tartalmi változtatás nélkül. </a:t>
                      </a:r>
                    </a:p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lang="hu-HU" sz="2700" b="0" i="0" noProof="0" dirty="0">
                          <a:latin typeface="Franklin Gothic Book" panose="020B0503020102020204" pitchFamily="34" charset="0"/>
                          <a:sym typeface="Helvetica Neue"/>
                        </a:rPr>
                        <a:t>- Csak a sikertelen vizsgarész ismétlendő - a sikerességhez mindkét vizsgarész sikeres teljesítése szükséges.</a:t>
                      </a:r>
                      <a:endParaRPr lang="hu-HU" sz="2700" b="0" i="0" dirty="0"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01052502"/>
                  </a:ext>
                </a:extLst>
              </a:tr>
              <a:tr h="799875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8.6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 szakmai vizsga tárgyi feltételei pontosításra kerültek.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97463008"/>
                  </a:ext>
                </a:extLst>
              </a:tr>
              <a:tr h="786063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8.9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Előírásra került a nem programozható számológép használata.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6395457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00725104"/>
      </p:ext>
    </p:extLst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4FAB799-6749-21E7-EFE1-27A0F9EC1EB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49DE50E6-2A96-A568-82E1-2A5D4E7FD35E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1720589" y="1294232"/>
            <a:ext cx="21929557" cy="943130"/>
          </a:xfrm>
        </p:spPr>
        <p:txBody>
          <a:bodyPr/>
          <a:lstStyle/>
          <a:p>
            <a:pPr marL="0" rtl="0" eaLnBrk="1" fontAlgn="ctr" latinLnBrk="0" hangingPunct="1">
              <a:spcBef>
                <a:spcPts val="0"/>
              </a:spcBef>
              <a:spcAft>
                <a:spcPts val="0"/>
              </a:spcAft>
            </a:pPr>
            <a:r>
              <a:rPr lang="hu-HU" b="1" i="0" u="none" strike="noStrike" kern="1200" dirty="0">
                <a:solidFill>
                  <a:srgbClr val="000000"/>
                </a:solidFill>
                <a:effectLst/>
                <a:latin typeface="Franklin Gothic Book" panose="020B0503020102020204" pitchFamily="34" charset="0"/>
              </a:rPr>
              <a:t>5 1015 23 07 Turisztikai technikus</a:t>
            </a:r>
          </a:p>
        </p:txBody>
      </p:sp>
      <p:graphicFrame>
        <p:nvGraphicFramePr>
          <p:cNvPr id="4" name="Táblázat 3">
            <a:extLst>
              <a:ext uri="{FF2B5EF4-FFF2-40B4-BE49-F238E27FC236}">
                <a16:creationId xmlns:a16="http://schemas.microsoft.com/office/drawing/2014/main" id="{6053532F-9C39-7120-0F69-9CDCFE01D71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24503773"/>
              </p:ext>
            </p:extLst>
          </p:nvPr>
        </p:nvGraphicFramePr>
        <p:xfrm>
          <a:off x="1720589" y="2412460"/>
          <a:ext cx="20663962" cy="9267513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4703728">
                  <a:extLst>
                    <a:ext uri="{9D8B030D-6E8A-4147-A177-3AD203B41FA5}">
                      <a16:colId xmlns:a16="http://schemas.microsoft.com/office/drawing/2014/main" val="1219833853"/>
                    </a:ext>
                  </a:extLst>
                </a:gridCol>
                <a:gridCol w="15960234">
                  <a:extLst>
                    <a:ext uri="{9D8B030D-6E8A-4147-A177-3AD203B41FA5}">
                      <a16:colId xmlns:a16="http://schemas.microsoft.com/office/drawing/2014/main" val="1445980345"/>
                    </a:ext>
                  </a:extLst>
                </a:gridCol>
              </a:tblGrid>
              <a:tr h="900387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Módosításban érintett pont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 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78359"/>
                  </a:ext>
                </a:extLst>
              </a:tr>
              <a:tr h="1146057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3.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 szakmával betölthető foglalkozások táblázatából törlésre kerültek a munkakörök (Idegenvezető).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17404613"/>
                  </a:ext>
                </a:extLst>
              </a:tr>
              <a:tr h="1166426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5.2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 szakirányú oktatás eszközjegyzéke pontosításra került.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81715530"/>
                  </a:ext>
                </a:extLst>
              </a:tr>
              <a:tr h="1746468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8.2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- A </a:t>
                      </a: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portfólió és a menüsorok elkészítése</a:t>
                      </a: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 és leadása a szakmai vizsga megkezdésének feltétele lett, a szakmai vizsga megkezdése előtt legalább 14 nappal. </a:t>
                      </a:r>
                    </a:p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- Törlésre került a nyelvvizsga, mint vizsgára bocsátási feltétel (2024.04.12.).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52358745"/>
                  </a:ext>
                </a:extLst>
              </a:tr>
              <a:tr h="741070">
                <a:tc gridSpan="2">
                  <a:txBody>
                    <a:bodyPr/>
                    <a:lstStyle/>
                    <a:p>
                      <a:pPr marL="0" marR="0" lvl="0" indent="0" algn="ctr" defTabSz="1828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u="none" strike="noStrike" kern="1200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Idegenvezető-; Turisztikai szervező szakmairányok</a:t>
                      </a:r>
                      <a:endParaRPr lang="hu-HU" sz="2700" b="0" i="0" dirty="0">
                        <a:solidFill>
                          <a:schemeClr val="bg1"/>
                        </a:solidFill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0084F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1101052502"/>
                  </a:ext>
                </a:extLst>
              </a:tr>
              <a:tr h="2324609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8.4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Projektfeladat: </a:t>
                      </a:r>
                    </a:p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Idegenvezető: Egyes előírások a megfelelő alpontokhoz kerültek áthelyezésre, tartalmi változtatás nélkül. </a:t>
                      </a:r>
                    </a:p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lang="hu-HU" sz="2700" b="0" i="0" noProof="0" dirty="0">
                          <a:latin typeface="Franklin Gothic Book" panose="020B0503020102020204" pitchFamily="34" charset="0"/>
                          <a:sym typeface="Helvetica Neue"/>
                        </a:rPr>
                        <a:t>Csak a sikertelen vizsgarész ismétlendő - a sikerességhez mindkét vizsgarész sikeres teljesítése szükséges.</a:t>
                      </a:r>
                    </a:p>
                    <a:p>
                      <a:pPr marL="0" indent="0" algn="just">
                        <a:lnSpc>
                          <a:spcPct val="100000"/>
                        </a:lnSpc>
                      </a:pPr>
                      <a:r>
                        <a:rPr lang="hu-HU" sz="2700" b="0" i="0" noProof="0" dirty="0">
                          <a:latin typeface="Franklin Gothic Book" panose="020B0503020102020204" pitchFamily="34" charset="0"/>
                          <a:sym typeface="Helvetica Neue"/>
                        </a:rPr>
                        <a:t>Turisztikai szervező: a vizsgatevékenység 3 helyett 4 feladatból áll (új: szituációs gyakorlat).</a:t>
                      </a:r>
                      <a:endParaRPr lang="hu-HU" sz="2700" b="0" i="0" dirty="0"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97112662"/>
                  </a:ext>
                </a:extLst>
              </a:tr>
              <a:tr h="1242496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8.17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Turisztikai szervező: Előírásra került a nem programozható számológép használata.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6395457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98520628"/>
      </p:ext>
    </p:extLst>
  </p:cSld>
  <p:clrMapOvr>
    <a:masterClrMapping/>
  </p:clrMapOvr>
  <p:transition spd="med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D4DFB79-8453-A154-903D-DCAD3B5294C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8A1ABB0F-61E2-2A56-0CD0-3AC9A3EDABC4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1739229" y="1256228"/>
            <a:ext cx="21929557" cy="700823"/>
          </a:xfrm>
        </p:spPr>
        <p:txBody>
          <a:bodyPr/>
          <a:lstStyle/>
          <a:p>
            <a:pPr marL="0" rtl="0" eaLnBrk="1" fontAlgn="ctr" latinLnBrk="0" hangingPunct="1">
              <a:spcBef>
                <a:spcPts val="0"/>
              </a:spcBef>
              <a:spcAft>
                <a:spcPts val="0"/>
              </a:spcAft>
            </a:pPr>
            <a:r>
              <a:rPr lang="hu-HU" b="1" i="0" u="none" strike="noStrike" kern="1200" dirty="0">
                <a:solidFill>
                  <a:srgbClr val="000000"/>
                </a:solidFill>
                <a:effectLst/>
                <a:latin typeface="Franklin Gothic Book" panose="020B0503020102020204" pitchFamily="34" charset="0"/>
              </a:rPr>
              <a:t>5 1013 23 08 Vendégtéri szaktechnikus</a:t>
            </a:r>
            <a:endParaRPr lang="hu-HU" sz="5400" b="1" i="0" u="none" strike="noStrike" dirty="0">
              <a:effectLst/>
              <a:latin typeface="Arial" panose="020B0604020202020204" pitchFamily="34" charset="0"/>
            </a:endParaRPr>
          </a:p>
        </p:txBody>
      </p:sp>
      <p:graphicFrame>
        <p:nvGraphicFramePr>
          <p:cNvPr id="4" name="Táblázat 3">
            <a:extLst>
              <a:ext uri="{FF2B5EF4-FFF2-40B4-BE49-F238E27FC236}">
                <a16:creationId xmlns:a16="http://schemas.microsoft.com/office/drawing/2014/main" id="{CB2C7C96-5999-EA6F-A2FF-64E5941BEC5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04178779"/>
              </p:ext>
            </p:extLst>
          </p:nvPr>
        </p:nvGraphicFramePr>
        <p:xfrm>
          <a:off x="1739229" y="2291741"/>
          <a:ext cx="21042950" cy="9576004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4789996">
                  <a:extLst>
                    <a:ext uri="{9D8B030D-6E8A-4147-A177-3AD203B41FA5}">
                      <a16:colId xmlns:a16="http://schemas.microsoft.com/office/drawing/2014/main" val="1219833853"/>
                    </a:ext>
                  </a:extLst>
                </a:gridCol>
                <a:gridCol w="16252954">
                  <a:extLst>
                    <a:ext uri="{9D8B030D-6E8A-4147-A177-3AD203B41FA5}">
                      <a16:colId xmlns:a16="http://schemas.microsoft.com/office/drawing/2014/main" val="1445980345"/>
                    </a:ext>
                  </a:extLst>
                </a:gridCol>
              </a:tblGrid>
              <a:tr h="700723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Módosításban érintett pont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78359"/>
                  </a:ext>
                </a:extLst>
              </a:tr>
              <a:tr h="891915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dirty="0">
                          <a:latin typeface="Franklin Gothic Book" panose="020B0503020102020204" pitchFamily="34" charset="0"/>
                        </a:rPr>
                        <a:t>3.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lang="hu-HU" sz="2700" b="0" dirty="0">
                          <a:latin typeface="Franklin Gothic Book" panose="020B0503020102020204" pitchFamily="34" charset="0"/>
                        </a:rPr>
                        <a:t>A szakmával betölthető foglalkozások sorrendje változott.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17404613"/>
                  </a:ext>
                </a:extLst>
              </a:tr>
              <a:tr h="1240563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dirty="0">
                          <a:latin typeface="Franklin Gothic Book" panose="020B0503020102020204" pitchFamily="34" charset="0"/>
                        </a:rPr>
                        <a:t>8.2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lang="hu-HU" sz="2700" b="0" dirty="0">
                          <a:latin typeface="Franklin Gothic Book" panose="020B0503020102020204" pitchFamily="34" charset="0"/>
                        </a:rPr>
                        <a:t>A </a:t>
                      </a: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portfólió elkészítése</a:t>
                      </a:r>
                      <a:r>
                        <a:rPr lang="hu-HU" sz="2700" b="0" dirty="0">
                          <a:latin typeface="Franklin Gothic Book" panose="020B0503020102020204" pitchFamily="34" charset="0"/>
                        </a:rPr>
                        <a:t> és leadása a szakmai vizsga megkezdésének feltétele lett, a szakmai vizsga megkezdése előtt legalább 10 nappal. 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52358745"/>
                  </a:ext>
                </a:extLst>
              </a:tr>
              <a:tr h="1210855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dirty="0">
                          <a:latin typeface="Franklin Gothic Book" panose="020B0503020102020204" pitchFamily="34" charset="0"/>
                        </a:rPr>
                        <a:t>8.3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lang="hu-HU" sz="2700" b="0" dirty="0">
                          <a:latin typeface="Franklin Gothic Book" panose="020B0503020102020204" pitchFamily="34" charset="0"/>
                        </a:rPr>
                        <a:t>A központi interaktív vizsgatevékenység leírása pontosításra került. 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47718964"/>
                  </a:ext>
                </a:extLst>
              </a:tr>
              <a:tr h="4564980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dirty="0">
                          <a:latin typeface="Franklin Gothic Book" panose="020B0503020102020204" pitchFamily="34" charset="0"/>
                        </a:rPr>
                        <a:t>8.4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lang="hu-HU" sz="2700" b="0" dirty="0">
                          <a:latin typeface="Franklin Gothic Book" panose="020B0503020102020204" pitchFamily="34" charset="0"/>
                        </a:rPr>
                        <a:t>Projektfeladat: </a:t>
                      </a:r>
                    </a:p>
                    <a:p>
                      <a:pPr marL="0" marR="0" lvl="0" indent="0" algn="just" defTabSz="1828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- A portfólió elkészítésének ideje 6 hónap helyett a szakirányú oktatás időszaka.</a:t>
                      </a:r>
                    </a:p>
                    <a:p>
                      <a:pPr marL="0" marR="0" lvl="0" indent="0" algn="just" defTabSz="1828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- Előírásra került a portfólió elektronikus formában történő benyújtása.</a:t>
                      </a:r>
                    </a:p>
                    <a:p>
                      <a:pPr marL="0" marR="0" lvl="0" indent="0" algn="just" defTabSz="1828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- Megszűnt a portfólió elemei közötti választás lehetősége.</a:t>
                      </a:r>
                    </a:p>
                    <a:p>
                      <a:pPr marL="0" marR="0" lvl="0" indent="0" algn="just" defTabSz="1828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- A B) vizsgarész megnevezéséből törölve lett a „gyakorlat helyszínén végzett vizsgatevékenység” kifejezés. </a:t>
                      </a:r>
                    </a:p>
                    <a:p>
                      <a:pPr marL="0" marR="0" lvl="0" indent="0" algn="just" defTabSz="1828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- A B) vizsgarész: Vizsgaproduktum készítése 2. feladatához (Élőmunka bemutatása) előírásra került, hogy a vizsgázó által elvégzett feladat kiválasztása húzással történik.</a:t>
                      </a:r>
                      <a:endParaRPr lang="hu-HU" sz="2700" b="0" dirty="0">
                        <a:latin typeface="Franklin Gothic Book" panose="020B0503020102020204" pitchFamily="34" charset="0"/>
                      </a:endParaRPr>
                    </a:p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lang="hu-HU" sz="2700" b="0" dirty="0">
                          <a:latin typeface="Franklin Gothic Book" panose="020B0503020102020204" pitchFamily="34" charset="0"/>
                        </a:rPr>
                        <a:t>- Egyes előírások a megfelelő alpontokhoz kerültek áthelyezésre, tartalmi változtatás nélkül. </a:t>
                      </a:r>
                    </a:p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lang="hu-HU" sz="2700" b="0" noProof="0" dirty="0">
                          <a:latin typeface="Franklin Gothic Book" panose="020B0503020102020204" pitchFamily="34" charset="0"/>
                          <a:sym typeface="Helvetica Neue"/>
                        </a:rPr>
                        <a:t>- Csak a sikertelen vizsgarész ismétlendő - a sikerességhez mindkét vizsgarész sikeres teljesítése szükséges.</a:t>
                      </a:r>
                      <a:endParaRPr lang="hu-HU" sz="2700" b="0" dirty="0"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01052502"/>
                  </a:ext>
                </a:extLst>
              </a:tr>
              <a:tr h="966968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dirty="0">
                          <a:latin typeface="Franklin Gothic Book" panose="020B0503020102020204" pitchFamily="34" charset="0"/>
                        </a:rPr>
                        <a:t>8.9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lang="hu-HU" sz="2700" b="0" dirty="0">
                          <a:latin typeface="Franklin Gothic Book" panose="020B0503020102020204" pitchFamily="34" charset="0"/>
                        </a:rPr>
                        <a:t>Előírásra került a nem programozható számológép használata.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6395457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73679768"/>
      </p:ext>
    </p:extLst>
  </p:cSld>
  <p:clrMapOvr>
    <a:masterClrMapping/>
  </p:clrMapOvr>
  <p:transition spd="med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4">
            <a:extLst>
              <a:ext uri="{FF2B5EF4-FFF2-40B4-BE49-F238E27FC236}">
                <a16:creationId xmlns:a16="http://schemas.microsoft.com/office/drawing/2014/main" id="{088AB192-8F00-0B16-ECD7-957280E86796}"/>
              </a:ext>
            </a:extLst>
          </p:cNvPr>
          <p:cNvSpPr txBox="1">
            <a:spLocks/>
          </p:cNvSpPr>
          <p:nvPr/>
        </p:nvSpPr>
        <p:spPr>
          <a:xfrm>
            <a:off x="9446329" y="11916239"/>
            <a:ext cx="5490282" cy="533261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marR="0" indent="0" algn="ctr" defTabSz="412667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1000" b="0" i="0" u="none" strike="noStrike" cap="none" spc="0" normalizeH="0" baseline="0" dirty="0">
                <a:ln>
                  <a:noFill/>
                </a:ln>
                <a:solidFill>
                  <a:srgbClr val="F7F9FF"/>
                </a:solidFill>
                <a:effectLst/>
                <a:uFillTx/>
                <a:latin typeface="Metropolis Light" charset="0"/>
                <a:ea typeface="Metropolis Light" charset="0"/>
                <a:cs typeface="Metropolis Light" charset="0"/>
                <a:sym typeface="Helvetica Neue"/>
              </a:defRPr>
            </a:lvl1pPr>
            <a:lvl2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indent="177764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indent="355529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indent="533293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indent="711058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r>
              <a:rPr lang="hu-HU" sz="3200" i="1" kern="0" dirty="0">
                <a:latin typeface="Franklin Gothic Book" panose="020B0503020102020204" pitchFamily="34" charset="0"/>
              </a:rPr>
              <a:t>Kezünkben a digitális jövő</a:t>
            </a:r>
          </a:p>
          <a:p>
            <a:endParaRPr lang="hu-HU" sz="2400" kern="0" dirty="0"/>
          </a:p>
        </p:txBody>
      </p:sp>
      <p:sp>
        <p:nvSpPr>
          <p:cNvPr id="8" name="Szöveg helye 7">
            <a:extLst>
              <a:ext uri="{FF2B5EF4-FFF2-40B4-BE49-F238E27FC236}">
                <a16:creationId xmlns:a16="http://schemas.microsoft.com/office/drawing/2014/main" id="{507DFDC7-488A-9312-BA3D-B67E81EBB37D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7185785" y="4802556"/>
            <a:ext cx="10012427" cy="1235072"/>
          </a:xfrm>
        </p:spPr>
        <p:txBody>
          <a:bodyPr/>
          <a:lstStyle/>
          <a:p>
            <a:r>
              <a:rPr lang="hu-HU" dirty="0"/>
              <a:t>Köszönöm a figyelmet!</a:t>
            </a:r>
          </a:p>
        </p:txBody>
      </p:sp>
      <p:sp>
        <p:nvSpPr>
          <p:cNvPr id="9" name="Szöveg helye 8">
            <a:extLst>
              <a:ext uri="{FF2B5EF4-FFF2-40B4-BE49-F238E27FC236}">
                <a16:creationId xmlns:a16="http://schemas.microsoft.com/office/drawing/2014/main" id="{6393D889-2488-CFFF-C449-7745C62F0A71}"/>
              </a:ext>
            </a:extLst>
          </p:cNvPr>
          <p:cNvSpPr>
            <a:spLocks noGrp="1"/>
          </p:cNvSpPr>
          <p:nvPr>
            <p:ph type="body" sz="quarter" idx="123"/>
          </p:nvPr>
        </p:nvSpPr>
        <p:spPr>
          <a:xfrm>
            <a:off x="4255883" y="8611114"/>
            <a:ext cx="15871173" cy="2278081"/>
          </a:xfrm>
        </p:spPr>
        <p:txBody>
          <a:bodyPr/>
          <a:lstStyle/>
          <a:p>
            <a:pPr>
              <a:lnSpc>
                <a:spcPct val="100000"/>
              </a:lnSpc>
              <a:spcAft>
                <a:spcPts val="600"/>
              </a:spcAft>
            </a:pPr>
            <a:r>
              <a:rPr lang="hu-HU" sz="6000" dirty="0">
                <a:solidFill>
                  <a:schemeClr val="bg1"/>
                </a:solidFill>
                <a:latin typeface="Franklin Gothic Book" panose="020B0503020102020204" pitchFamily="34" charset="0"/>
              </a:rPr>
              <a:t>IKK Nonprofit Zrt. </a:t>
            </a:r>
            <a:br>
              <a:rPr lang="hu-HU" sz="6000" dirty="0">
                <a:solidFill>
                  <a:schemeClr val="bg1"/>
                </a:solidFill>
                <a:latin typeface="Franklin Gothic Book" panose="020B0503020102020204" pitchFamily="34" charset="0"/>
              </a:rPr>
            </a:br>
            <a:r>
              <a:rPr lang="hu-HU" sz="6000" dirty="0">
                <a:solidFill>
                  <a:schemeClr val="bg1"/>
                </a:solidFill>
                <a:latin typeface="Franklin Gothic Book" panose="020B0503020102020204" pitchFamily="34" charset="0"/>
              </a:rPr>
              <a:t>ikk.hu | iroda@ikk.hu</a:t>
            </a:r>
          </a:p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1063760755"/>
      </p:ext>
    </p:extLst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zöveg helye 7">
            <a:extLst>
              <a:ext uri="{FF2B5EF4-FFF2-40B4-BE49-F238E27FC236}">
                <a16:creationId xmlns:a16="http://schemas.microsoft.com/office/drawing/2014/main" id="{C8170613-D7A2-6307-8386-2ADDFE72D4D7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1663526" y="1526988"/>
            <a:ext cx="19868006" cy="1181707"/>
          </a:xfrm>
        </p:spPr>
        <p:txBody>
          <a:bodyPr/>
          <a:lstStyle/>
          <a:p>
            <a:r>
              <a:rPr lang="hu-HU" b="1"/>
              <a:t>Bevezethetőség - alkalmazás</a:t>
            </a:r>
          </a:p>
        </p:txBody>
      </p:sp>
      <p:sp>
        <p:nvSpPr>
          <p:cNvPr id="9" name="Szöveg helye 8">
            <a:extLst>
              <a:ext uri="{FF2B5EF4-FFF2-40B4-BE49-F238E27FC236}">
                <a16:creationId xmlns:a16="http://schemas.microsoft.com/office/drawing/2014/main" id="{98940AEB-3DF4-1B97-E13F-2A46419DF4FF}"/>
              </a:ext>
            </a:extLst>
          </p:cNvPr>
          <p:cNvSpPr>
            <a:spLocks noGrp="1"/>
          </p:cNvSpPr>
          <p:nvPr>
            <p:ph type="body" sz="quarter" idx="123"/>
          </p:nvPr>
        </p:nvSpPr>
        <p:spPr>
          <a:xfrm>
            <a:off x="1663526" y="2708695"/>
            <a:ext cx="20405166" cy="9480318"/>
          </a:xfrm>
        </p:spPr>
        <p:txBody>
          <a:bodyPr/>
          <a:lstStyle/>
          <a:p>
            <a:pPr algn="just">
              <a:lnSpc>
                <a:spcPct val="100000"/>
              </a:lnSpc>
            </a:pPr>
            <a:r>
              <a:rPr lang="hu-HU" sz="3100" dirty="0"/>
              <a:t>Szakképzésről szóló 2019. évi LXXX. törvény 11.§ (4) </a:t>
            </a:r>
          </a:p>
          <a:p>
            <a:pPr algn="just">
              <a:lnSpc>
                <a:spcPct val="100000"/>
              </a:lnSpc>
            </a:pPr>
            <a:r>
              <a:rPr lang="hu-HU" sz="3100" dirty="0"/>
              <a:t>„A képzési és kimeneti követelményeket érintő változást – a nem érdemi jellegű vagy a tanulóra kedvezőbb változás kivételével – kizárólag a változással érintett legalacsonyabb iskolai évfolyamtól kezdve felmenő rendszerben a tanév első napjával lehet bevezetni, és azt a bevezetést megelőző első tanév kezdő napjáig kell közzétenni. A képzési és kimeneti követelmények módosítása a módosítást megelőzően közzétett képzési és kimeneti követelmények szerint indított szakmai oktatást nem érinti.”</a:t>
            </a:r>
          </a:p>
          <a:p>
            <a:pPr algn="just">
              <a:lnSpc>
                <a:spcPct val="100000"/>
              </a:lnSpc>
            </a:pPr>
            <a:endParaRPr lang="hu-HU" sz="3100" dirty="0"/>
          </a:p>
          <a:p>
            <a:pPr algn="just">
              <a:lnSpc>
                <a:spcPct val="100000"/>
              </a:lnSpc>
            </a:pPr>
            <a:r>
              <a:rPr lang="hu-HU" sz="3100" dirty="0"/>
              <a:t>Az ágazathoz tartozó szakmák képzési és kimeneti követelményei 2023.11.21-én, közzétételük napján hatályba léptek, alkalmazásuk ettől a naptól kötelező. </a:t>
            </a:r>
          </a:p>
        </p:txBody>
      </p:sp>
    </p:spTree>
    <p:extLst>
      <p:ext uri="{BB962C8B-B14F-4D97-AF65-F5344CB8AC3E}">
        <p14:creationId xmlns:p14="http://schemas.microsoft.com/office/powerpoint/2010/main" val="2613158402"/>
      </p:ext>
    </p:extLst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28A43212-B07A-F836-C356-627054E239C4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1710924" y="1241101"/>
            <a:ext cx="21985857" cy="690114"/>
          </a:xfrm>
        </p:spPr>
        <p:txBody>
          <a:bodyPr/>
          <a:lstStyle/>
          <a:p>
            <a:r>
              <a:rPr lang="hu-HU" b="1"/>
              <a:t>Minden KKK-t érintő változás</a:t>
            </a: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CCE44864-840C-B48E-347A-189A2A8CC9F6}"/>
              </a:ext>
            </a:extLst>
          </p:cNvPr>
          <p:cNvSpPr>
            <a:spLocks noGrp="1"/>
          </p:cNvSpPr>
          <p:nvPr>
            <p:ph type="body" sz="quarter" idx="123"/>
          </p:nvPr>
        </p:nvSpPr>
        <p:spPr>
          <a:xfrm>
            <a:off x="1710924" y="2454755"/>
            <a:ext cx="21799707" cy="10403458"/>
          </a:xfrm>
        </p:spPr>
        <p:txBody>
          <a:bodyPr/>
          <a:lstStyle/>
          <a:p>
            <a:pPr marL="457200" indent="-457200" algn="just">
              <a:lnSpc>
                <a:spcPct val="10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hu-HU" sz="3100" dirty="0"/>
              <a:t>alapadatok (1.9) közé bekerült a szakmai oktatás foglalkozásainak száma:</a:t>
            </a:r>
          </a:p>
          <a:p>
            <a:pPr marL="1600200" lvl="1" indent="-685800" algn="just">
              <a:lnSpc>
                <a:spcPct val="10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hu-HU" sz="3100" dirty="0"/>
              <a:t>5 éves technikumi oktatásban legalább 2100 óra</a:t>
            </a:r>
          </a:p>
          <a:p>
            <a:pPr marL="1600200" lvl="1" indent="-685800" algn="just">
              <a:lnSpc>
                <a:spcPct val="10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hu-HU" sz="3100" dirty="0"/>
              <a:t>6 éves technikumi oktatásban legalább 3200 óra</a:t>
            </a:r>
          </a:p>
          <a:p>
            <a:pPr marL="1600200" lvl="1" indent="-685800" algn="just">
              <a:lnSpc>
                <a:spcPct val="10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hu-HU" sz="3100" dirty="0"/>
              <a:t>3 éves szakképző iskolai oktatásban legalább 2100 óra </a:t>
            </a:r>
          </a:p>
          <a:p>
            <a:pPr marL="1600200" lvl="1" indent="-685800" algn="just">
              <a:lnSpc>
                <a:spcPct val="10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hu-HU" sz="3100" dirty="0"/>
              <a:t>4 éves szakképző iskolai oktatásban legalább 3200 óra</a:t>
            </a:r>
          </a:p>
          <a:p>
            <a:pPr marL="1600200" lvl="1" indent="-685800" algn="just">
              <a:lnSpc>
                <a:spcPct val="10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hu-HU" sz="3100" dirty="0"/>
              <a:t>2 éves kizárólag szakmai vizsgára történő felkészítésben legalább 2100 óra</a:t>
            </a:r>
          </a:p>
          <a:p>
            <a:pPr marL="1600200" lvl="1" indent="-685800" algn="just">
              <a:lnSpc>
                <a:spcPct val="10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hu-HU" sz="3100" dirty="0"/>
              <a:t>3 éves kizárólag szakmai vizsgára történő felkészítésben legalább 3200 óra megtartott foglalkozás</a:t>
            </a:r>
          </a:p>
          <a:p>
            <a:pPr lvl="1" algn="just">
              <a:lnSpc>
                <a:spcPct val="100000"/>
              </a:lnSpc>
              <a:spcBef>
                <a:spcPts val="0"/>
              </a:spcBef>
            </a:pPr>
            <a:endParaRPr lang="hu-HU" sz="3100" dirty="0"/>
          </a:p>
          <a:p>
            <a:pPr marL="457200" indent="-457200" algn="just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hu-HU" sz="3100" dirty="0"/>
              <a:t>a szakmai követelmények (6.2, 6.3) a fenntarthatóságra, „zöldítésre” vonatkozó tartalmakkal bővültek, továbbá a munka-, baleset-, tűzvédelmi előírások is bekerültek, amennyiben nem tartalmazta a KKK (a részszakmák esetében is)</a:t>
            </a:r>
          </a:p>
          <a:p>
            <a:pPr marL="457200" indent="-457200" algn="just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hu-HU" sz="3100" dirty="0"/>
              <a:t>ágazati alapvizsga eredményének beszámítása (8.8) ágazaton belül azonos lett, 10-20% közötti mértékkel</a:t>
            </a:r>
          </a:p>
          <a:p>
            <a:pPr marL="457200" indent="-457200" algn="just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hu-HU" sz="3100" dirty="0"/>
              <a:t>a portfólió a vizsgára bocsátás feltétele lett (8.2.1)</a:t>
            </a:r>
          </a:p>
          <a:p>
            <a:pPr marL="457200" indent="-457200" algn="just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hu-HU" sz="3100" dirty="0"/>
              <a:t>interaktív vizsgatevékenység során „az interaktív vizsgarendszer által előre megadott válaszlehetőségek közül kell kiválasztani a megfelelő válasz(oka)t”, így az ehhez nem illeszkedő feladattípusok törlésre kerültek (8.3.2)</a:t>
            </a:r>
          </a:p>
          <a:p>
            <a:pPr marL="457200" indent="-457200" algn="just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hu-HU" sz="3100" dirty="0"/>
              <a:t>az interaktív vizsgatevékenység értékelésében (8.3.5) egyértelművé lett téve, hogy a több vizsgarészből/tanulási egységből/témakörből egybefüggő feladatsor készül, értékelésük nem külön történik</a:t>
            </a:r>
          </a:p>
          <a:p>
            <a:pPr marL="457200" indent="-457200" algn="just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hu-HU" sz="3100" dirty="0"/>
              <a:t>nem programozható számológép használható, amennyiben számítást igénylő feladatot tartalmaz a szakmai vizsga (a részszakmák esetében is)</a:t>
            </a:r>
          </a:p>
          <a:p>
            <a:pPr marL="457200" indent="-457200" algn="just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hu-HU" sz="3100" dirty="0">
                <a:latin typeface="Franklin Gothic Book"/>
              </a:rPr>
              <a:t>részszakma esetén a FEOR foglalkozás megnevezésén (10.3) túl legalább egy munkakör megnevezése</a:t>
            </a:r>
          </a:p>
          <a:p>
            <a:pPr algn="just">
              <a:lnSpc>
                <a:spcPct val="100000"/>
              </a:lnSpc>
            </a:pPr>
            <a:endParaRPr lang="hu-HU" sz="3100" dirty="0"/>
          </a:p>
          <a:p>
            <a:pPr algn="just">
              <a:lnSpc>
                <a:spcPct val="100000"/>
              </a:lnSpc>
            </a:pPr>
            <a:r>
              <a:rPr lang="hu-HU" sz="3100" dirty="0"/>
              <a:t>(A zárójelben jelzett pontok a több szakmairánnyal, részszakmával rendelkező szakmák esetében csak az első szakmairányra, részszakmára vonatkoznak.)</a:t>
            </a:r>
          </a:p>
          <a:p>
            <a:pPr algn="just"/>
            <a:endParaRPr lang="hu-HU" sz="3100" dirty="0"/>
          </a:p>
        </p:txBody>
      </p:sp>
    </p:spTree>
    <p:extLst>
      <p:ext uri="{BB962C8B-B14F-4D97-AF65-F5344CB8AC3E}">
        <p14:creationId xmlns:p14="http://schemas.microsoft.com/office/powerpoint/2010/main" val="4053096386"/>
      </p:ext>
    </p:extLst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D5C6C27D-011E-9015-3799-B017526886F1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1697757" y="1292954"/>
            <a:ext cx="20443439" cy="700823"/>
          </a:xfrm>
        </p:spPr>
        <p:txBody>
          <a:bodyPr/>
          <a:lstStyle/>
          <a:p>
            <a:r>
              <a:rPr lang="hu-HU" b="1" dirty="0"/>
              <a:t>Az ágazat szakmái, szakmairányai, részszakmái</a:t>
            </a:r>
          </a:p>
        </p:txBody>
      </p:sp>
      <p:graphicFrame>
        <p:nvGraphicFramePr>
          <p:cNvPr id="9" name="Táblázat 8">
            <a:extLst>
              <a:ext uri="{FF2B5EF4-FFF2-40B4-BE49-F238E27FC236}">
                <a16:creationId xmlns:a16="http://schemas.microsoft.com/office/drawing/2014/main" id="{B231290E-3C1E-1FD9-E670-B8A15B2FAB7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69458838"/>
              </p:ext>
            </p:extLst>
          </p:nvPr>
        </p:nvGraphicFramePr>
        <p:xfrm>
          <a:off x="1697757" y="2440873"/>
          <a:ext cx="20830715" cy="9318949"/>
        </p:xfrm>
        <a:graphic>
          <a:graphicData uri="http://schemas.openxmlformats.org/drawingml/2006/table">
            <a:tbl>
              <a:tblPr/>
              <a:tblGrid>
                <a:gridCol w="2193922">
                  <a:extLst>
                    <a:ext uri="{9D8B030D-6E8A-4147-A177-3AD203B41FA5}">
                      <a16:colId xmlns:a16="http://schemas.microsoft.com/office/drawing/2014/main" val="599980520"/>
                    </a:ext>
                  </a:extLst>
                </a:gridCol>
                <a:gridCol w="2540332">
                  <a:extLst>
                    <a:ext uri="{9D8B030D-6E8A-4147-A177-3AD203B41FA5}">
                      <a16:colId xmlns:a16="http://schemas.microsoft.com/office/drawing/2014/main" val="1672341546"/>
                    </a:ext>
                  </a:extLst>
                </a:gridCol>
                <a:gridCol w="2263206">
                  <a:extLst>
                    <a:ext uri="{9D8B030D-6E8A-4147-A177-3AD203B41FA5}">
                      <a16:colId xmlns:a16="http://schemas.microsoft.com/office/drawing/2014/main" val="354409624"/>
                    </a:ext>
                  </a:extLst>
                </a:gridCol>
                <a:gridCol w="2401767">
                  <a:extLst>
                    <a:ext uri="{9D8B030D-6E8A-4147-A177-3AD203B41FA5}">
                      <a16:colId xmlns:a16="http://schemas.microsoft.com/office/drawing/2014/main" val="3735235005"/>
                    </a:ext>
                  </a:extLst>
                </a:gridCol>
                <a:gridCol w="1986076">
                  <a:extLst>
                    <a:ext uri="{9D8B030D-6E8A-4147-A177-3AD203B41FA5}">
                      <a16:colId xmlns:a16="http://schemas.microsoft.com/office/drawing/2014/main" val="3671789931"/>
                    </a:ext>
                  </a:extLst>
                </a:gridCol>
                <a:gridCol w="2632706">
                  <a:extLst>
                    <a:ext uri="{9D8B030D-6E8A-4147-A177-3AD203B41FA5}">
                      <a16:colId xmlns:a16="http://schemas.microsoft.com/office/drawing/2014/main" val="3472749362"/>
                    </a:ext>
                  </a:extLst>
                </a:gridCol>
                <a:gridCol w="2956021">
                  <a:extLst>
                    <a:ext uri="{9D8B030D-6E8A-4147-A177-3AD203B41FA5}">
                      <a16:colId xmlns:a16="http://schemas.microsoft.com/office/drawing/2014/main" val="2473886009"/>
                    </a:ext>
                  </a:extLst>
                </a:gridCol>
                <a:gridCol w="3856685">
                  <a:extLst>
                    <a:ext uri="{9D8B030D-6E8A-4147-A177-3AD203B41FA5}">
                      <a16:colId xmlns:a16="http://schemas.microsoft.com/office/drawing/2014/main" val="2552214819"/>
                    </a:ext>
                  </a:extLst>
                </a:gridCol>
              </a:tblGrid>
              <a:tr h="852792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 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 Szakma azonosító száma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 Szakma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78371833"/>
                  </a:ext>
                </a:extLst>
              </a:tr>
              <a:tr h="1815793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Ágazat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 Magyar Képesítési Keretrendszer szint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 Képzési terület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 Ágazati besorolás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 Szakma-sorszám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 megnevezése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 szakmairánya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részszakmája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78163887"/>
                  </a:ext>
                </a:extLst>
              </a:tr>
              <a:tr h="739635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Turizmus-vendéglátás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1013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01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Cukrász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-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Cukrászsegéd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82026787"/>
                  </a:ext>
                </a:extLst>
              </a:tr>
              <a:tr h="836814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Turizmus-vendéglátás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1013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02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Cukrász szaktechnikus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-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-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23193852"/>
                  </a:ext>
                </a:extLst>
              </a:tr>
              <a:tr h="858982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Turizmus-vendéglátás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1013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03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Panziós-fogadós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 -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-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72800204"/>
                  </a:ext>
                </a:extLst>
              </a:tr>
              <a:tr h="839768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Turizmus-vendéglátás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1013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04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Pincér-vendégtéri szakember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 -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Pincérsegéd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39014939"/>
                  </a:ext>
                </a:extLst>
              </a:tr>
              <a:tr h="723025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Turizmus-vendéglátás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1013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05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Szakács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 -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Szakácssegéd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50114361"/>
                  </a:ext>
                </a:extLst>
              </a:tr>
              <a:tr h="673685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Turizmus-vendéglátás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1013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06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Szakács szaktechnikus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 -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-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11859146"/>
                  </a:ext>
                </a:extLst>
              </a:tr>
              <a:tr h="789355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Turizmus-vendéglátás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1015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07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Turisztikai technikus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Idegenvezető, </a:t>
                      </a:r>
                    </a:p>
                    <a:p>
                      <a:pPr marL="0" marR="0" lvl="0" indent="0" algn="ctr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Turisztikai szervező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-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09428713"/>
                  </a:ext>
                </a:extLst>
              </a:tr>
              <a:tr h="798022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Turizmus-vendéglátás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1013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08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Vendégtéri szaktechnikus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 -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-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4570627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92406810"/>
      </p:ext>
    </p:extLst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áblázat 4">
            <a:extLst>
              <a:ext uri="{FF2B5EF4-FFF2-40B4-BE49-F238E27FC236}">
                <a16:creationId xmlns:a16="http://schemas.microsoft.com/office/drawing/2014/main" id="{5F932EA4-E093-32EF-68B5-BB6EAE5E609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66864154"/>
              </p:ext>
            </p:extLst>
          </p:nvPr>
        </p:nvGraphicFramePr>
        <p:xfrm>
          <a:off x="1663525" y="2813429"/>
          <a:ext cx="20830714" cy="8660194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7126174">
                  <a:extLst>
                    <a:ext uri="{9D8B030D-6E8A-4147-A177-3AD203B41FA5}">
                      <a16:colId xmlns:a16="http://schemas.microsoft.com/office/drawing/2014/main" val="3929740004"/>
                    </a:ext>
                  </a:extLst>
                </a:gridCol>
                <a:gridCol w="3467816">
                  <a:extLst>
                    <a:ext uri="{9D8B030D-6E8A-4147-A177-3AD203B41FA5}">
                      <a16:colId xmlns:a16="http://schemas.microsoft.com/office/drawing/2014/main" val="3672973259"/>
                    </a:ext>
                  </a:extLst>
                </a:gridCol>
                <a:gridCol w="3848897">
                  <a:extLst>
                    <a:ext uri="{9D8B030D-6E8A-4147-A177-3AD203B41FA5}">
                      <a16:colId xmlns:a16="http://schemas.microsoft.com/office/drawing/2014/main" val="1298715625"/>
                    </a:ext>
                  </a:extLst>
                </a:gridCol>
                <a:gridCol w="3162954">
                  <a:extLst>
                    <a:ext uri="{9D8B030D-6E8A-4147-A177-3AD203B41FA5}">
                      <a16:colId xmlns:a16="http://schemas.microsoft.com/office/drawing/2014/main" val="2137163192"/>
                    </a:ext>
                  </a:extLst>
                </a:gridCol>
                <a:gridCol w="3224873">
                  <a:extLst>
                    <a:ext uri="{9D8B030D-6E8A-4147-A177-3AD203B41FA5}">
                      <a16:colId xmlns:a16="http://schemas.microsoft.com/office/drawing/2014/main" val="2648692765"/>
                    </a:ext>
                  </a:extLst>
                </a:gridCol>
              </a:tblGrid>
              <a:tr h="1101290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hu-HU" sz="2700" b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Szakma </a:t>
                      </a:r>
                      <a:endParaRPr lang="hu-HU" sz="2700" b="0" i="0" u="none" strike="noStrike" dirty="0">
                        <a:solidFill>
                          <a:schemeClr val="bg1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hu-HU" sz="2700" b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A KKK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7620" marR="7620" marT="7620" marB="0" anchor="ctr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7620" marR="7620" marT="7620" marB="0" anchor="ctr"/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1780037872"/>
                  </a:ext>
                </a:extLst>
              </a:tr>
              <a:tr h="1101290">
                <a:tc v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1. hatályba lépése</a:t>
                      </a:r>
                      <a:endParaRPr lang="hu-HU" sz="2700" b="0" i="0" u="none" strike="noStrike" dirty="0">
                        <a:solidFill>
                          <a:schemeClr val="bg1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2. hatályba lépése</a:t>
                      </a:r>
                      <a:endParaRPr lang="hu-HU" sz="2700" b="0" i="0" u="none" strike="noStrike" dirty="0">
                        <a:solidFill>
                          <a:schemeClr val="bg1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3. hatályba lépése</a:t>
                      </a:r>
                      <a:endParaRPr lang="hu-HU" sz="2700" b="0" i="0" u="none" strike="noStrike" dirty="0">
                        <a:solidFill>
                          <a:schemeClr val="bg1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4. hatályba lépése</a:t>
                      </a:r>
                      <a:endParaRPr lang="hu-HU" sz="2700" b="0" i="0" u="none" strike="noStrike" dirty="0">
                        <a:solidFill>
                          <a:schemeClr val="bg1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62399832"/>
                  </a:ext>
                </a:extLst>
              </a:tr>
              <a:tr h="829306">
                <a:tc>
                  <a:txBody>
                    <a:bodyPr/>
                    <a:lstStyle/>
                    <a:p>
                      <a:pPr marL="0" algn="ctr" defTabSz="1828800" rtl="0" eaLnBrk="1" fontAlgn="ctr" latinLnBrk="0" hangingPunct="1"/>
                      <a:r>
                        <a:rPr lang="hu-HU" sz="2700" b="0" u="none" strike="noStrike" kern="1200" dirty="0">
                          <a:solidFill>
                            <a:schemeClr val="tx1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Cukrász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2020.05.18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2022.09.12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2023.11.21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- 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37021040"/>
                  </a:ext>
                </a:extLst>
              </a:tr>
              <a:tr h="866770">
                <a:tc>
                  <a:txBody>
                    <a:bodyPr/>
                    <a:lstStyle/>
                    <a:p>
                      <a:pPr marL="0" algn="ctr" defTabSz="1828800" rtl="0" eaLnBrk="1" fontAlgn="ctr" latinLnBrk="0" hangingPunct="1"/>
                      <a:r>
                        <a:rPr lang="hu-HU" sz="2700" b="0" u="none" strike="noStrike" kern="1200" dirty="0">
                          <a:solidFill>
                            <a:schemeClr val="tx1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Cukrász szaktechnikus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2020.06.29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2021.03.25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2022.09.12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2023.11.21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01736193"/>
                  </a:ext>
                </a:extLst>
              </a:tr>
              <a:tr h="788334">
                <a:tc>
                  <a:txBody>
                    <a:bodyPr/>
                    <a:lstStyle/>
                    <a:p>
                      <a:pPr marL="0" algn="ctr" defTabSz="1828800" rtl="0" eaLnBrk="1" fontAlgn="ctr" latinLnBrk="0" hangingPunct="1"/>
                      <a:r>
                        <a:rPr lang="hu-HU" sz="2700" b="0" u="none" strike="noStrike" kern="1200" dirty="0">
                          <a:solidFill>
                            <a:schemeClr val="tx1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Panziós-fogadós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2020.05.18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2022.09.12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2023.11.21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 -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89446766"/>
                  </a:ext>
                </a:extLst>
              </a:tr>
              <a:tr h="788334">
                <a:tc>
                  <a:txBody>
                    <a:bodyPr/>
                    <a:lstStyle/>
                    <a:p>
                      <a:pPr marL="0" algn="ctr" defTabSz="1828800" rtl="0" eaLnBrk="1" fontAlgn="ctr" latinLnBrk="0" hangingPunct="1"/>
                      <a:r>
                        <a:rPr lang="hu-HU" sz="2700" b="0" u="none" strike="noStrike" kern="1200" dirty="0">
                          <a:solidFill>
                            <a:schemeClr val="tx1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Pincér - vendégtéri szakember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2020.05.18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2022.09.12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2023.11.21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 -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34976703"/>
                  </a:ext>
                </a:extLst>
              </a:tr>
              <a:tr h="788334">
                <a:tc>
                  <a:txBody>
                    <a:bodyPr/>
                    <a:lstStyle/>
                    <a:p>
                      <a:pPr marL="0" algn="ctr" defTabSz="1828800" rtl="0" eaLnBrk="1" fontAlgn="ctr" latinLnBrk="0" hangingPunct="1"/>
                      <a:r>
                        <a:rPr lang="hu-HU" sz="2700" b="0" u="none" strike="noStrike" kern="1200" dirty="0">
                          <a:solidFill>
                            <a:schemeClr val="tx1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Szakács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2020.05.18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2022.09.12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2023.11.21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 -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89938686"/>
                  </a:ext>
                </a:extLst>
              </a:tr>
              <a:tr h="788334">
                <a:tc>
                  <a:txBody>
                    <a:bodyPr/>
                    <a:lstStyle/>
                    <a:p>
                      <a:pPr marL="0" algn="ctr" defTabSz="1828800" rtl="0" eaLnBrk="1" fontAlgn="ctr" latinLnBrk="0" hangingPunct="1"/>
                      <a:r>
                        <a:rPr lang="hu-HU" sz="2700" b="0" u="none" strike="noStrike" kern="1200" dirty="0">
                          <a:solidFill>
                            <a:schemeClr val="tx1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Szakács szaktechnikus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2020.06.29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2022.09.12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2023.11.21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 -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51176464"/>
                  </a:ext>
                </a:extLst>
              </a:tr>
              <a:tr h="788334">
                <a:tc>
                  <a:txBody>
                    <a:bodyPr/>
                    <a:lstStyle/>
                    <a:p>
                      <a:pPr marL="0" algn="ctr" defTabSz="1828800" rtl="0" eaLnBrk="1" fontAlgn="ctr" latinLnBrk="0" hangingPunct="1"/>
                      <a:r>
                        <a:rPr lang="hu-HU" sz="2700" b="0" u="none" strike="noStrike" kern="1200" dirty="0">
                          <a:solidFill>
                            <a:schemeClr val="tx1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Turisztikai technikus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2020.05.18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2022.09.12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hu-HU" sz="27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FillTx/>
                          <a:latin typeface="Franklin Gothic Book" panose="020B0503020102020204" pitchFamily="34" charset="0"/>
                          <a:sym typeface="Helvetica Neue"/>
                        </a:rPr>
                        <a:t>2023.04.12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2023.11.21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96403802"/>
                  </a:ext>
                </a:extLst>
              </a:tr>
              <a:tr h="819868">
                <a:tc>
                  <a:txBody>
                    <a:bodyPr/>
                    <a:lstStyle/>
                    <a:p>
                      <a:pPr marL="0" algn="ctr" defTabSz="1828800" rtl="0" eaLnBrk="1" fontAlgn="ctr" latinLnBrk="0" hangingPunct="1"/>
                      <a:r>
                        <a:rPr lang="hu-HU" sz="2700" b="0" u="none" strike="noStrike" kern="1200" dirty="0">
                          <a:solidFill>
                            <a:schemeClr val="tx1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Vendégtéri szaktechnikus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2020.06.29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2022.09.12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2023.11.21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 -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53946476"/>
                  </a:ext>
                </a:extLst>
              </a:tr>
            </a:tbl>
          </a:graphicData>
        </a:graphic>
      </p:graphicFrame>
      <p:sp>
        <p:nvSpPr>
          <p:cNvPr id="3" name="Szöveg helye 1">
            <a:extLst>
              <a:ext uri="{FF2B5EF4-FFF2-40B4-BE49-F238E27FC236}">
                <a16:creationId xmlns:a16="http://schemas.microsoft.com/office/drawing/2014/main" id="{E1D02439-7FFC-D311-C491-4D8C16A627F3}"/>
              </a:ext>
            </a:extLst>
          </p:cNvPr>
          <p:cNvSpPr txBox="1">
            <a:spLocks/>
          </p:cNvSpPr>
          <p:nvPr/>
        </p:nvSpPr>
        <p:spPr>
          <a:xfrm>
            <a:off x="1663525" y="1086718"/>
            <a:ext cx="20443439" cy="1726711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marR="0" indent="0" algn="l" defTabSz="8255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6000" b="0" i="0" u="none" strike="noStrike" kern="1200" cap="none" spc="0" normalizeH="0" baseline="0" dirty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  <a:sym typeface="Helvetica Neue"/>
              </a:defRPr>
            </a:lvl1pPr>
            <a:lvl2pPr marL="914400" indent="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4800" kern="1200">
                <a:solidFill>
                  <a:schemeClr val="tx1"/>
                </a:solidFill>
                <a:latin typeface="Franklin Gothic Book" panose="020B0503020102020204" pitchFamily="34" charset="0"/>
                <a:ea typeface="+mn-ea"/>
                <a:cs typeface="+mn-cs"/>
              </a:defRPr>
            </a:lvl2pPr>
            <a:lvl3pPr marL="1828800" indent="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4000" kern="1200">
                <a:solidFill>
                  <a:schemeClr val="tx1"/>
                </a:solidFill>
                <a:latin typeface="Franklin Gothic Book" panose="020B0503020102020204" pitchFamily="34" charset="0"/>
                <a:ea typeface="+mn-ea"/>
                <a:cs typeface="+mn-cs"/>
              </a:defRPr>
            </a:lvl3pPr>
            <a:lvl4pPr marL="2743200" indent="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600" kern="1200">
                <a:solidFill>
                  <a:schemeClr val="tx1"/>
                </a:solidFill>
                <a:latin typeface="Franklin Gothic Book" panose="020B0503020102020204" pitchFamily="34" charset="0"/>
                <a:ea typeface="+mn-ea"/>
                <a:cs typeface="+mn-cs"/>
              </a:defRPr>
            </a:lvl4pPr>
            <a:lvl5pPr marL="3657600" indent="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600" kern="1200">
                <a:solidFill>
                  <a:schemeClr val="tx1"/>
                </a:solidFill>
                <a:latin typeface="Franklin Gothic Book" panose="020B0503020102020204" pitchFamily="34" charset="0"/>
                <a:ea typeface="+mn-ea"/>
                <a:cs typeface="+mn-cs"/>
              </a:defRPr>
            </a:lvl5pPr>
            <a:lvl6pPr marL="50292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36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80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24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hu-HU" b="1" dirty="0"/>
              <a:t>Képzési és kimeneti követelmények hatályba lépése</a:t>
            </a:r>
          </a:p>
          <a:p>
            <a:r>
              <a:rPr lang="hu-HU" sz="4000" dirty="0"/>
              <a:t>A változáskövetés alapja a </a:t>
            </a:r>
            <a:r>
              <a:rPr lang="hu-HU" sz="4000" dirty="0">
                <a:solidFill>
                  <a:srgbClr val="FF0000"/>
                </a:solidFill>
              </a:rPr>
              <a:t>2022.09.12-én </a:t>
            </a:r>
            <a:r>
              <a:rPr lang="hu-HU" sz="4000" dirty="0"/>
              <a:t>hatályba lépett KKK</a:t>
            </a:r>
          </a:p>
        </p:txBody>
      </p:sp>
    </p:spTree>
    <p:extLst>
      <p:ext uri="{BB962C8B-B14F-4D97-AF65-F5344CB8AC3E}">
        <p14:creationId xmlns:p14="http://schemas.microsoft.com/office/powerpoint/2010/main" val="2529068987"/>
      </p:ext>
    </p:extLst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6FAC297-B5DC-15DA-F205-F4744F9D799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6270CD12-22ED-FAF1-1266-16A7C2A27910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1600818" y="1123975"/>
            <a:ext cx="20045007" cy="911412"/>
          </a:xfrm>
        </p:spPr>
        <p:txBody>
          <a:bodyPr/>
          <a:lstStyle/>
          <a:p>
            <a:pPr marL="0" marR="0" lvl="0" indent="0" defTabSz="825500" rtl="0" eaLnBrk="1" fontAlgn="ctr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u-HU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 pitchFamily="34" charset="0"/>
                <a:sym typeface="Helvetica Neue"/>
              </a:rPr>
              <a:t>Turizmus-vendéglátás ágazati alapoktatás</a:t>
            </a:r>
            <a:endParaRPr kumimoji="0" lang="hu-HU" sz="5400" b="1" i="1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sym typeface="Helvetica Neue"/>
            </a:endParaRPr>
          </a:p>
        </p:txBody>
      </p:sp>
      <p:graphicFrame>
        <p:nvGraphicFramePr>
          <p:cNvPr id="4" name="Táblázat 3">
            <a:extLst>
              <a:ext uri="{FF2B5EF4-FFF2-40B4-BE49-F238E27FC236}">
                <a16:creationId xmlns:a16="http://schemas.microsoft.com/office/drawing/2014/main" id="{01F84CF4-2B73-46DA-8957-4FEC53F5858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83420029"/>
              </p:ext>
            </p:extLst>
          </p:nvPr>
        </p:nvGraphicFramePr>
        <p:xfrm>
          <a:off x="1600818" y="2210485"/>
          <a:ext cx="20818194" cy="3046128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4738835">
                  <a:extLst>
                    <a:ext uri="{9D8B030D-6E8A-4147-A177-3AD203B41FA5}">
                      <a16:colId xmlns:a16="http://schemas.microsoft.com/office/drawing/2014/main" val="1219833853"/>
                    </a:ext>
                  </a:extLst>
                </a:gridCol>
                <a:gridCol w="16079359">
                  <a:extLst>
                    <a:ext uri="{9D8B030D-6E8A-4147-A177-3AD203B41FA5}">
                      <a16:colId xmlns:a16="http://schemas.microsoft.com/office/drawing/2014/main" val="1445980345"/>
                    </a:ext>
                  </a:extLst>
                </a:gridCol>
              </a:tblGrid>
              <a:tr h="569628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Módosításban érintett pont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78359"/>
                  </a:ext>
                </a:extLst>
              </a:tr>
              <a:tr h="1008472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dirty="0">
                          <a:latin typeface="Franklin Gothic Book" panose="020B0503020102020204" pitchFamily="34" charset="0"/>
                        </a:rPr>
                        <a:t>7.3 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lang="hu-HU" sz="2700" dirty="0">
                          <a:latin typeface="Franklin Gothic Book" panose="020B0503020102020204" pitchFamily="34" charset="0"/>
                        </a:rPr>
                        <a:t>Ágazati alapvizsga: </a:t>
                      </a:r>
                    </a:p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lang="hu-HU" sz="2700" dirty="0">
                          <a:latin typeface="Franklin Gothic Book" panose="020B0503020102020204" pitchFamily="34" charset="0"/>
                        </a:rPr>
                        <a:t>Egyes előírások a megfelelő alpontokhoz kerültek át, tartalmi módosítások nélkül.</a:t>
                      </a:r>
                    </a:p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lang="hu-HU" sz="2700" dirty="0">
                          <a:latin typeface="Franklin Gothic Book" panose="020B0503020102020204" pitchFamily="34" charset="0"/>
                        </a:rPr>
                        <a:t>Pl.: a vizsgarészek időtartama</a:t>
                      </a:r>
                    </a:p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lang="hu-HU" sz="2700" dirty="0">
                          <a:latin typeface="Franklin Gothic Book" panose="020B0503020102020204" pitchFamily="34" charset="0"/>
                        </a:rPr>
                        <a:t>A gyakorlati vizsgatevékenységben az értékelési szempontok között a portfólió elkészítése kiegészült a bemutatással – értékelése együtt történik. „A portfólió elkészítésére az ágazati alapoktatás időszaka áll a tanuló rendelkezésére.” – mondat került be.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5235874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7284359"/>
      </p:ext>
    </p:extLst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7A953C59-A9EC-1CB4-18C9-2F768AE9203A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1673350" y="1256228"/>
            <a:ext cx="20045007" cy="911412"/>
          </a:xfrm>
        </p:spPr>
        <p:txBody>
          <a:bodyPr/>
          <a:lstStyle/>
          <a:p>
            <a:pPr marL="0" marR="0" lvl="0" indent="0" defTabSz="825500" rtl="0" eaLnBrk="1" fontAlgn="ctr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u-HU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 pitchFamily="34" charset="0"/>
                <a:sym typeface="Helvetica Neue"/>
              </a:rPr>
              <a:t>4 1013 23 01 Cukrász</a:t>
            </a:r>
            <a:endParaRPr kumimoji="0" lang="hu-HU" sz="5400" b="1" i="1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sym typeface="Helvetica Neue"/>
            </a:endParaRPr>
          </a:p>
        </p:txBody>
      </p:sp>
      <p:graphicFrame>
        <p:nvGraphicFramePr>
          <p:cNvPr id="4" name="Táblázat 3">
            <a:extLst>
              <a:ext uri="{FF2B5EF4-FFF2-40B4-BE49-F238E27FC236}">
                <a16:creationId xmlns:a16="http://schemas.microsoft.com/office/drawing/2014/main" id="{ECFF5EE7-5C5B-5DC0-DA19-BBF173FB1E1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7289300"/>
              </p:ext>
            </p:extLst>
          </p:nvPr>
        </p:nvGraphicFramePr>
        <p:xfrm>
          <a:off x="1723874" y="2167640"/>
          <a:ext cx="20986776" cy="10339050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4777210">
                  <a:extLst>
                    <a:ext uri="{9D8B030D-6E8A-4147-A177-3AD203B41FA5}">
                      <a16:colId xmlns:a16="http://schemas.microsoft.com/office/drawing/2014/main" val="1219833853"/>
                    </a:ext>
                  </a:extLst>
                </a:gridCol>
                <a:gridCol w="16209566">
                  <a:extLst>
                    <a:ext uri="{9D8B030D-6E8A-4147-A177-3AD203B41FA5}">
                      <a16:colId xmlns:a16="http://schemas.microsoft.com/office/drawing/2014/main" val="1445980345"/>
                    </a:ext>
                  </a:extLst>
                </a:gridCol>
              </a:tblGrid>
              <a:tr h="655600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Módosításban érintett pont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78359"/>
                  </a:ext>
                </a:extLst>
              </a:tr>
              <a:tr h="1132883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6.3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 szakirányú oktatás szakmai követelményei a „zöld készségek” mellett, további néhány pontosítással egészültek ki.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74686478"/>
                  </a:ext>
                </a:extLst>
              </a:tr>
              <a:tr h="1160678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8.2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 </a:t>
                      </a: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portfólió elkészítése</a:t>
                      </a: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 és leadása a szakmai vizsga megkezdésének feltétele lett, a szakmai vizsga megkezdése előtt legalább 10 nappal. 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52358745"/>
                  </a:ext>
                </a:extLst>
              </a:tr>
              <a:tr h="1132883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8.3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Központi interaktív vizsgatevékenység: Egyes előírások a megfelelő alpontokhoz kerültek át, tartalmi módosítások nélkül.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91068127"/>
                  </a:ext>
                </a:extLst>
              </a:tr>
              <a:tr h="3376474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8.4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Projektfeladat: </a:t>
                      </a:r>
                    </a:p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- Egyes előírások a megfelelő alpontokhoz kerültek áthelyezésre, tartalmi változtatás nélkül. Több helyen pontosításokra került sor.</a:t>
                      </a:r>
                    </a:p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- A B) vizsgarész megnevezése: „Gyakorlat helyszínén végzett tevékenység, Vizsgaproduktum készítése” helyett: </a:t>
                      </a: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Vizsgaproduktum készítése.</a:t>
                      </a:r>
                    </a:p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- A portfólió elkészítésének ideje 6 hónap helyett a szakirányú oktatás időszaka.</a:t>
                      </a:r>
                    </a:p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- Az értékelés aránya módosult: A portfólió 20% helyett 15%. A vizsgaproduktum értékelésének szempontjai közötti arányok is kis mértékben változtak.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01052502"/>
                  </a:ext>
                </a:extLst>
              </a:tr>
              <a:tr h="1132883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8.9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Az interaktív vizsgatevékenység során a vizsgázó használhat nem programozható számológépet. 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63954571"/>
                  </a:ext>
                </a:extLst>
              </a:tr>
              <a:tr h="505589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hu-HU" sz="2700" b="0" i="0" dirty="0">
                          <a:solidFill>
                            <a:schemeClr val="bg1"/>
                          </a:solidFill>
                          <a:latin typeface="Franklin Gothic Book" panose="020B0503020102020204" pitchFamily="34" charset="0"/>
                        </a:rPr>
                        <a:t>Cukrászsegéd részszakma</a:t>
                      </a:r>
                    </a:p>
                  </a:txBody>
                  <a:tcPr marL="7620" marR="7620" marT="7620" marB="0" anchor="ctr">
                    <a:solidFill>
                      <a:srgbClr val="DE095C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</a:pPr>
                      <a:endParaRPr lang="hu-HU" sz="2400" dirty="0"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2396115293"/>
                  </a:ext>
                </a:extLst>
              </a:tr>
              <a:tr h="850696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10.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1828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Meghatározásra kerültek a betölthető munkakörök; „Zöld-készségek” beépítése; A Projektfeladatban a vizsgarészek megnevezés: „Vizsgaproduktum készítése” és „a vizsgaproduktum készítéséhez kapcsolódó szakmai beszélgetés”. 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383811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10014570"/>
      </p:ext>
    </p:extLst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EA1BFB8-C460-8751-1F84-104C28B9FD5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20CA38A1-7AA6-FB7F-1288-EE473C98ACE5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1663526" y="1256228"/>
            <a:ext cx="20206371" cy="710374"/>
          </a:xfrm>
        </p:spPr>
        <p:txBody>
          <a:bodyPr/>
          <a:lstStyle/>
          <a:p>
            <a:pPr marL="0" rtl="0" eaLnBrk="1" fontAlgn="ctr" latinLnBrk="0" hangingPunct="1">
              <a:spcBef>
                <a:spcPts val="0"/>
              </a:spcBef>
              <a:spcAft>
                <a:spcPts val="0"/>
              </a:spcAft>
            </a:pPr>
            <a:r>
              <a:rPr lang="hu-HU" b="1" i="0" u="none" strike="noStrike" kern="1200" dirty="0">
                <a:solidFill>
                  <a:srgbClr val="000000"/>
                </a:solidFill>
                <a:effectLst/>
                <a:latin typeface="Franklin Gothic Book" panose="020B0503020102020204" pitchFamily="34" charset="0"/>
              </a:rPr>
              <a:t>5 1013 23 02 Cukrász szaktechnikus</a:t>
            </a:r>
            <a:endParaRPr lang="hu-HU" sz="5400" b="1" i="0" u="none" strike="noStrike" dirty="0">
              <a:effectLst/>
              <a:latin typeface="Arial" panose="020B0604020202020204" pitchFamily="34" charset="0"/>
            </a:endParaRP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A665ECE9-D680-3BBF-D1B1-5569B3F26B52}"/>
              </a:ext>
            </a:extLst>
          </p:cNvPr>
          <p:cNvSpPr>
            <a:spLocks noGrp="1"/>
          </p:cNvSpPr>
          <p:nvPr>
            <p:ph type="body" sz="quarter" idx="123"/>
          </p:nvPr>
        </p:nvSpPr>
        <p:spPr>
          <a:xfrm>
            <a:off x="1212980" y="1966602"/>
            <a:ext cx="20893986" cy="10493170"/>
          </a:xfrm>
        </p:spPr>
        <p:txBody>
          <a:bodyPr/>
          <a:lstStyle/>
          <a:p>
            <a:r>
              <a:rPr lang="hu-HU" dirty="0"/>
              <a:t> </a:t>
            </a:r>
          </a:p>
        </p:txBody>
      </p:sp>
      <p:graphicFrame>
        <p:nvGraphicFramePr>
          <p:cNvPr id="4" name="Táblázat 3">
            <a:extLst>
              <a:ext uri="{FF2B5EF4-FFF2-40B4-BE49-F238E27FC236}">
                <a16:creationId xmlns:a16="http://schemas.microsoft.com/office/drawing/2014/main" id="{7A82EE5E-F4C3-BCA1-D1E6-EDBBC7B9E7A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9434712"/>
              </p:ext>
            </p:extLst>
          </p:nvPr>
        </p:nvGraphicFramePr>
        <p:xfrm>
          <a:off x="1212981" y="2407298"/>
          <a:ext cx="21381130" cy="10052474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4460031">
                  <a:extLst>
                    <a:ext uri="{9D8B030D-6E8A-4147-A177-3AD203B41FA5}">
                      <a16:colId xmlns:a16="http://schemas.microsoft.com/office/drawing/2014/main" val="1219833853"/>
                    </a:ext>
                  </a:extLst>
                </a:gridCol>
                <a:gridCol w="16921099">
                  <a:extLst>
                    <a:ext uri="{9D8B030D-6E8A-4147-A177-3AD203B41FA5}">
                      <a16:colId xmlns:a16="http://schemas.microsoft.com/office/drawing/2014/main" val="1445980345"/>
                    </a:ext>
                  </a:extLst>
                </a:gridCol>
              </a:tblGrid>
              <a:tr h="731263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Módosításban érintett pont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78359"/>
                  </a:ext>
                </a:extLst>
              </a:tr>
              <a:tr h="1263628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6.3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 szakirányú oktatás szakmai követelményei a „zöld készségek” mellett, további néhány pontosítással egészültek ki.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74686478"/>
                  </a:ext>
                </a:extLst>
              </a:tr>
              <a:tr h="1294630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8.2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 </a:t>
                      </a: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portfólió elkészítése</a:t>
                      </a: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 és leadása a szakmai vizsga megkezdésének feltétele lett, a szakmai vizsga megkezdése előtt legalább 10 nappal. 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52358745"/>
                  </a:ext>
                </a:extLst>
              </a:tr>
              <a:tr h="1263628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8.3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Központi interaktív vizsgatevékenység: Egyes előírások a megfelelő alpontokhoz kerültek át, tartalmi módosítások nélkül.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91068127"/>
                  </a:ext>
                </a:extLst>
              </a:tr>
              <a:tr h="4235697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8.4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Projektfeladat: </a:t>
                      </a:r>
                    </a:p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- Egyes előírások a megfelelő alpontokhoz kerültek áthelyezésre, tartalmi változtatás nélkül. Több helyen pontosításokra került sor.</a:t>
                      </a:r>
                    </a:p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- A B) vizsgarész megnevezése: „Gyakorlat helyszínén végzett tevékenység, Vizsgaproduktum készítése” helyett: </a:t>
                      </a: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Vizsgaproduktum készítése.</a:t>
                      </a:r>
                    </a:p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- A portfólió elkészítésének ideje 6 hónap helyett a szakirányú oktatás időszaka.</a:t>
                      </a:r>
                    </a:p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- Az értékelés aránya módosult: A portfólió 20% helyett 15%. A vizsgaproduktum értékelésének szempontjai közötti arányok is kis mértékben változtak.</a:t>
                      </a:r>
                    </a:p>
                    <a:p>
                      <a:pPr marL="0" marR="0" lvl="0" indent="0" algn="just" defTabSz="1828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noProof="0" dirty="0">
                          <a:latin typeface="Franklin Gothic Book" panose="020B0503020102020204" pitchFamily="34" charset="0"/>
                          <a:sym typeface="Helvetica Neue"/>
                        </a:rPr>
                        <a:t>- Csak a sikertelen vizsgarész ismétlendő - a sikerességhez mindkét vizsgarész sikeres teljesítése szükséges.</a:t>
                      </a:r>
                      <a:endParaRPr kumimoji="0" lang="hu-HU" sz="27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Franklin Gothic Book" panose="020B050302010202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01052502"/>
                  </a:ext>
                </a:extLst>
              </a:tr>
              <a:tr h="1263628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8.9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Az interaktív vizsgatevékenység során a vizsgázó használhat nem programozható számológépet. 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6395457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1425317"/>
      </p:ext>
    </p:extLst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DA914F7-2F63-4678-68FB-BEB309CE249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135180B8-3FC7-05D7-3260-85C0C7CBF42B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1663526" y="1256227"/>
            <a:ext cx="20045007" cy="1082069"/>
          </a:xfrm>
        </p:spPr>
        <p:txBody>
          <a:bodyPr/>
          <a:lstStyle/>
          <a:p>
            <a:pPr marL="0" rtl="0" eaLnBrk="1" fontAlgn="ctr" latinLnBrk="0" hangingPunct="1">
              <a:spcBef>
                <a:spcPts val="0"/>
              </a:spcBef>
              <a:spcAft>
                <a:spcPts val="0"/>
              </a:spcAft>
            </a:pPr>
            <a:r>
              <a:rPr lang="hu-HU" b="1" i="0" u="none" strike="noStrike" kern="1200" dirty="0">
                <a:solidFill>
                  <a:srgbClr val="000000"/>
                </a:solidFill>
                <a:effectLst/>
                <a:latin typeface="Franklin Gothic Book" panose="020B0503020102020204" pitchFamily="34" charset="0"/>
              </a:rPr>
              <a:t>4 1013 23 03 Panziós-fogadós</a:t>
            </a:r>
            <a:endParaRPr lang="hu-HU" sz="5400" b="1" i="0" u="none" strike="noStrike" dirty="0">
              <a:effectLst/>
              <a:latin typeface="Arial" panose="020B0604020202020204" pitchFamily="34" charset="0"/>
            </a:endParaRPr>
          </a:p>
        </p:txBody>
      </p:sp>
      <p:graphicFrame>
        <p:nvGraphicFramePr>
          <p:cNvPr id="4" name="Táblázat 3">
            <a:extLst>
              <a:ext uri="{FF2B5EF4-FFF2-40B4-BE49-F238E27FC236}">
                <a16:creationId xmlns:a16="http://schemas.microsoft.com/office/drawing/2014/main" id="{98D12FDA-2B05-0F7A-FCEF-E432EC8A66D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01958514"/>
              </p:ext>
            </p:extLst>
          </p:nvPr>
        </p:nvGraphicFramePr>
        <p:xfrm>
          <a:off x="1663526" y="2546843"/>
          <a:ext cx="21488832" cy="10593932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4891493">
                  <a:extLst>
                    <a:ext uri="{9D8B030D-6E8A-4147-A177-3AD203B41FA5}">
                      <a16:colId xmlns:a16="http://schemas.microsoft.com/office/drawing/2014/main" val="1219833853"/>
                    </a:ext>
                  </a:extLst>
                </a:gridCol>
                <a:gridCol w="16597339">
                  <a:extLst>
                    <a:ext uri="{9D8B030D-6E8A-4147-A177-3AD203B41FA5}">
                      <a16:colId xmlns:a16="http://schemas.microsoft.com/office/drawing/2014/main" val="1445980345"/>
                    </a:ext>
                  </a:extLst>
                </a:gridCol>
              </a:tblGrid>
              <a:tr h="729887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Módosításban érintett pont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78359"/>
                  </a:ext>
                </a:extLst>
              </a:tr>
              <a:tr h="1261250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dirty="0">
                          <a:latin typeface="Franklin Gothic Book" panose="020B0503020102020204" pitchFamily="34" charset="0"/>
                        </a:rPr>
                        <a:t>3.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indent="0" algn="just">
                        <a:lnSpc>
                          <a:spcPct val="100000"/>
                        </a:lnSpc>
                      </a:pPr>
                      <a:r>
                        <a:rPr lang="hu-HU" sz="2700" b="0" dirty="0">
                          <a:latin typeface="Franklin Gothic Book" panose="020B0503020102020204" pitchFamily="34" charset="0"/>
                        </a:rPr>
                        <a:t>A szakmához rendelt legjellemzőbb FEOR szám esetében javítás történt a megnevezésben.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74542610"/>
                  </a:ext>
                </a:extLst>
              </a:tr>
              <a:tr h="1261250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dirty="0">
                          <a:latin typeface="Franklin Gothic Book" panose="020B0503020102020204" pitchFamily="34" charset="0"/>
                        </a:rPr>
                        <a:t>6.3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indent="0" algn="just">
                        <a:lnSpc>
                          <a:spcPct val="100000"/>
                        </a:lnSpc>
                      </a:pPr>
                      <a:r>
                        <a:rPr lang="hu-HU" sz="2700" b="0" dirty="0">
                          <a:latin typeface="Franklin Gothic Book" panose="020B0503020102020204" pitchFamily="34" charset="0"/>
                        </a:rPr>
                        <a:t>A szakirányú oktatás szakmai követelményei a „zöld készségek” mellett, további néhány pontosítással egészültek ki.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74686478"/>
                  </a:ext>
                </a:extLst>
              </a:tr>
              <a:tr h="1292195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dirty="0">
                          <a:latin typeface="Franklin Gothic Book" panose="020B0503020102020204" pitchFamily="34" charset="0"/>
                        </a:rPr>
                        <a:t>8.2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indent="0" algn="just">
                        <a:lnSpc>
                          <a:spcPct val="100000"/>
                        </a:lnSpc>
                      </a:pPr>
                      <a:r>
                        <a:rPr lang="hu-HU" sz="2700" b="0" dirty="0">
                          <a:latin typeface="Franklin Gothic Book" panose="020B0503020102020204" pitchFamily="34" charset="0"/>
                        </a:rPr>
                        <a:t>A </a:t>
                      </a: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portfólió elkészítése</a:t>
                      </a:r>
                      <a:r>
                        <a:rPr lang="hu-HU" sz="2700" b="0" dirty="0">
                          <a:latin typeface="Franklin Gothic Book" panose="020B0503020102020204" pitchFamily="34" charset="0"/>
                        </a:rPr>
                        <a:t> és leadása a szakmai vizsga megkezdésének feltétele lett, a szakmai vizsga megkezdése előtt legalább 10 nappal. 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52358745"/>
                  </a:ext>
                </a:extLst>
              </a:tr>
              <a:tr h="1318721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dirty="0">
                          <a:latin typeface="Franklin Gothic Book" panose="020B0503020102020204" pitchFamily="34" charset="0"/>
                        </a:rPr>
                        <a:t>8.3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indent="0" algn="just">
                        <a:lnSpc>
                          <a:spcPct val="100000"/>
                        </a:lnSpc>
                      </a:pPr>
                      <a:r>
                        <a:rPr lang="hu-HU" sz="2700" b="0" dirty="0">
                          <a:latin typeface="Franklin Gothic Book" panose="020B0503020102020204" pitchFamily="34" charset="0"/>
                        </a:rPr>
                        <a:t>Központi interaktív vizsgatevékenység: Egyes előírások a megfelelő alpontokhoz kerültek át, tartalmi módosítások nélkül. A számításos feladatok esetében is csak a megadott eredmények közüli kiválasztás lehetséges.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91068127"/>
                  </a:ext>
                </a:extLst>
              </a:tr>
              <a:tr h="3469379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dirty="0">
                          <a:latin typeface="Franklin Gothic Book" panose="020B0503020102020204" pitchFamily="34" charset="0"/>
                        </a:rPr>
                        <a:t>8.4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indent="0" algn="just">
                        <a:lnSpc>
                          <a:spcPct val="100000"/>
                        </a:lnSpc>
                      </a:pPr>
                      <a:r>
                        <a:rPr lang="hu-HU" sz="2700" b="0" dirty="0">
                          <a:latin typeface="Franklin Gothic Book" panose="020B0503020102020204" pitchFamily="34" charset="0"/>
                        </a:rPr>
                        <a:t>Projektfeladat: </a:t>
                      </a:r>
                    </a:p>
                    <a:p>
                      <a:pPr indent="0" algn="just">
                        <a:lnSpc>
                          <a:spcPct val="100000"/>
                        </a:lnSpc>
                      </a:pPr>
                      <a:r>
                        <a:rPr lang="hu-HU" sz="2700" b="0" dirty="0">
                          <a:latin typeface="Franklin Gothic Book" panose="020B0503020102020204" pitchFamily="34" charset="0"/>
                        </a:rPr>
                        <a:t>- Egyes előírások a megfelelő alpontokhoz kerültek áthelyezésre, tartalmi változtatás nélkül. Több helyen pontosításokra került sor.</a:t>
                      </a:r>
                    </a:p>
                    <a:p>
                      <a:pPr indent="0" algn="just">
                        <a:lnSpc>
                          <a:spcPct val="100000"/>
                        </a:lnSpc>
                      </a:pPr>
                      <a:r>
                        <a:rPr lang="hu-HU" sz="2700" b="0" dirty="0">
                          <a:latin typeface="Franklin Gothic Book" panose="020B0503020102020204" pitchFamily="34" charset="0"/>
                        </a:rPr>
                        <a:t>- A B) vizsgarész megnevezéséből törölve lett a „gyakorlati vizsgatevékenység” kifejezés.</a:t>
                      </a:r>
                      <a:endParaRPr kumimoji="0" lang="hu-HU" sz="27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Franklin Gothic Book" panose="020B0503020102020204" pitchFamily="34" charset="0"/>
                        <a:ea typeface="+mn-ea"/>
                        <a:cs typeface="+mn-cs"/>
                      </a:endParaRPr>
                    </a:p>
                    <a:p>
                      <a:pPr indent="0" algn="just">
                        <a:lnSpc>
                          <a:spcPct val="100000"/>
                        </a:lnSpc>
                      </a:pP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- A portfólió elkészítésének ideje 6 hónap helyett a szakirányú oktatás időszaka.</a:t>
                      </a:r>
                    </a:p>
                    <a:p>
                      <a:pPr indent="0" algn="just">
                        <a:lnSpc>
                          <a:spcPct val="100000"/>
                        </a:lnSpc>
                      </a:pP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- Az értékelés szempontjai közötti arányok is kis mértékben változtak.</a:t>
                      </a:r>
                    </a:p>
                    <a:p>
                      <a:pPr marL="0" marR="0" lvl="0" indent="0" algn="just" defTabSz="1828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noProof="0" dirty="0">
                          <a:latin typeface="Franklin Gothic Book" panose="020B0503020102020204" pitchFamily="34" charset="0"/>
                          <a:sym typeface="Helvetica Neue"/>
                        </a:rPr>
                        <a:t>- Csak a sikertelen vizsgarész ismétlendő - a sikerességhez mindkét vizsgarész sikeres teljesítése szükséges.</a:t>
                      </a:r>
                      <a:endParaRPr lang="hu-HU" sz="2700" b="0" dirty="0"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01052502"/>
                  </a:ext>
                </a:extLst>
              </a:tr>
              <a:tr h="1261250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dirty="0">
                          <a:latin typeface="Franklin Gothic Book" panose="020B0503020102020204" pitchFamily="34" charset="0"/>
                        </a:rPr>
                        <a:t>8.9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indent="0" algn="just">
                        <a:lnSpc>
                          <a:spcPct val="100000"/>
                        </a:lnSpc>
                      </a:pPr>
                      <a:r>
                        <a:rPr lang="hu-HU" sz="2700" b="0" dirty="0">
                          <a:latin typeface="Franklin Gothic Book" panose="020B0503020102020204" pitchFamily="34" charset="0"/>
                        </a:rPr>
                        <a:t>Amennyiben a szakmai vizsga számítást igénylő feladatot is tartalmaz, nem programozható számológép használható.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6395457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09002726"/>
      </p:ext>
    </p:extLst>
  </p:cSld>
  <p:clrMapOvr>
    <a:masterClrMapping/>
  </p:clrMapOvr>
  <p:transition spd="med"/>
</p:sld>
</file>

<file path=ppt/theme/theme1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000" b="1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6440</TotalTime>
  <Words>2042</Words>
  <Application>Microsoft Office PowerPoint</Application>
  <PresentationFormat>Egyéni</PresentationFormat>
  <Paragraphs>327</Paragraphs>
  <Slides>15</Slides>
  <Notes>0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5</vt:i4>
      </vt:variant>
      <vt:variant>
        <vt:lpstr>Téma</vt:lpstr>
      </vt:variant>
      <vt:variant>
        <vt:i4>1</vt:i4>
      </vt:variant>
      <vt:variant>
        <vt:lpstr>Diacímek</vt:lpstr>
      </vt:variant>
      <vt:variant>
        <vt:i4>15</vt:i4>
      </vt:variant>
    </vt:vector>
  </HeadingPairs>
  <TitlesOfParts>
    <vt:vector size="21" baseType="lpstr">
      <vt:lpstr>Arial</vt:lpstr>
      <vt:lpstr>Courier New</vt:lpstr>
      <vt:lpstr>Franklin Gothic Book</vt:lpstr>
      <vt:lpstr>Metropolis Black</vt:lpstr>
      <vt:lpstr>Metropolis Regular</vt:lpstr>
      <vt:lpstr>Office-téma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home</dc:creator>
  <cp:lastModifiedBy>Surányi Anita</cp:lastModifiedBy>
  <cp:revision>416</cp:revision>
  <dcterms:modified xsi:type="dcterms:W3CDTF">2024-07-01T06:24:18Z</dcterms:modified>
</cp:coreProperties>
</file>