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1"/>
  </p:notesMasterIdLst>
  <p:handoutMasterIdLst>
    <p:handoutMasterId r:id="rId12"/>
  </p:handoutMasterIdLst>
  <p:sldIdLst>
    <p:sldId id="457" r:id="rId2"/>
    <p:sldId id="466" r:id="rId3"/>
    <p:sldId id="467" r:id="rId4"/>
    <p:sldId id="449" r:id="rId5"/>
    <p:sldId id="453" r:id="rId6"/>
    <p:sldId id="451" r:id="rId7"/>
    <p:sldId id="454" r:id="rId8"/>
    <p:sldId id="452" r:id="rId9"/>
    <p:sldId id="474" r:id="rId10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274D"/>
    <a:srgbClr val="DE095C"/>
    <a:srgbClr val="FFE4B5"/>
    <a:srgbClr val="D5E9FA"/>
    <a:srgbClr val="09DE84"/>
    <a:srgbClr val="FFC55D"/>
    <a:srgbClr val="929CAD"/>
    <a:srgbClr val="F29DBD"/>
    <a:srgbClr val="8FF0C7"/>
    <a:srgbClr val="3C4D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03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az</a:t>
            </a:r>
          </a:p>
          <a:p>
            <a:r>
              <a:rPr lang="hu-HU" dirty="0"/>
              <a:t>Egészségügyi technika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28542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Az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5" y="2454755"/>
            <a:ext cx="21453876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5361" y="1302869"/>
            <a:ext cx="20443439" cy="796864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068451"/>
              </p:ext>
            </p:extLst>
          </p:nvPr>
        </p:nvGraphicFramePr>
        <p:xfrm>
          <a:off x="1722294" y="2268568"/>
          <a:ext cx="20849840" cy="6557577"/>
        </p:xfrm>
        <a:graphic>
          <a:graphicData uri="http://schemas.openxmlformats.org/drawingml/2006/table">
            <a:tbl>
              <a:tblPr/>
              <a:tblGrid>
                <a:gridCol w="3525567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146852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1292087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1967948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2266122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683565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2941982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4025717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7304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8197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127240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Egészségügyi technika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0911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Fogtechnikus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146255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Egészségügyi technika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0914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Optikaitermék-készítő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192305"/>
                  </a:ext>
                </a:extLst>
              </a:tr>
              <a:tr h="127240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Egészségügyi technika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0914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Optikus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4697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B9F5DAAC-E12C-D71D-C349-818A733284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366644"/>
              </p:ext>
            </p:extLst>
          </p:nvPr>
        </p:nvGraphicFramePr>
        <p:xfrm>
          <a:off x="1663526" y="2988527"/>
          <a:ext cx="20041100" cy="433493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77023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30451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  <a:gridCol w="3064819">
                  <a:extLst>
                    <a:ext uri="{9D8B030D-6E8A-4147-A177-3AD203B41FA5}">
                      <a16:colId xmlns:a16="http://schemas.microsoft.com/office/drawing/2014/main" val="1615093074"/>
                    </a:ext>
                  </a:extLst>
                </a:gridCol>
                <a:gridCol w="3204764">
                  <a:extLst>
                    <a:ext uri="{9D8B030D-6E8A-4147-A177-3AD203B41FA5}">
                      <a16:colId xmlns:a16="http://schemas.microsoft.com/office/drawing/2014/main" val="2595499605"/>
                    </a:ext>
                  </a:extLst>
                </a:gridCol>
                <a:gridCol w="3478072">
                  <a:extLst>
                    <a:ext uri="{9D8B030D-6E8A-4147-A177-3AD203B41FA5}">
                      <a16:colId xmlns:a16="http://schemas.microsoft.com/office/drawing/2014/main" val="376591436"/>
                    </a:ext>
                  </a:extLst>
                </a:gridCol>
                <a:gridCol w="3478072">
                  <a:extLst>
                    <a:ext uri="{9D8B030D-6E8A-4147-A177-3AD203B41FA5}">
                      <a16:colId xmlns:a16="http://schemas.microsoft.com/office/drawing/2014/main" val="1365739357"/>
                    </a:ext>
                  </a:extLst>
                </a:gridCol>
              </a:tblGrid>
              <a:tr h="889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8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5E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89000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5.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819621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Fogtechnikus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2023.04.12</a:t>
                      </a:r>
                      <a:endParaRPr lang="hu-HU" sz="2700" b="0" i="0" u="none" strike="noStrike" dirty="0">
                        <a:solidFill>
                          <a:srgbClr val="FF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2024.04.18</a:t>
                      </a:r>
                      <a:endParaRPr lang="hu-HU" sz="2700" b="0" i="0" u="none" strike="noStrike" dirty="0">
                        <a:solidFill>
                          <a:srgbClr val="FF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397349"/>
                  </a:ext>
                </a:extLst>
              </a:tr>
              <a:tr h="84666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Optikaitermék-készítő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258978"/>
                  </a:ext>
                </a:extLst>
              </a:tr>
              <a:tr h="7958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Optikus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>
                          <a:effectLst/>
                          <a:latin typeface="Franklin Gothic Book" panose="020B0503020102020204" pitchFamily="34" charset="0"/>
                        </a:rPr>
                        <a:t>2021.03.25</a:t>
                      </a:r>
                      <a:endParaRPr lang="hu-HU" sz="27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</a:tbl>
          </a:graphicData>
        </a:graphic>
      </p:graphicFrame>
      <p:sp>
        <p:nvSpPr>
          <p:cNvPr id="6" name="Szöveg helye 1">
            <a:extLst>
              <a:ext uri="{FF2B5EF4-FFF2-40B4-BE49-F238E27FC236}">
                <a16:creationId xmlns:a16="http://schemas.microsoft.com/office/drawing/2014/main" id="{A9AAF66C-FF63-5A00-DAD4-BED5CC66676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124814601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6900"/>
            <a:ext cx="20747900" cy="672860"/>
          </a:xfrm>
        </p:spPr>
        <p:txBody>
          <a:bodyPr/>
          <a:lstStyle/>
          <a:p>
            <a:pPr fontAlgn="ctr" hangingPunct="1"/>
            <a:r>
              <a:rPr lang="hu-HU" b="1" dirty="0"/>
              <a:t>5 0911 02 01 Fogtechnikus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79BC1EA3-3D4A-BBBE-5D82-BE4DCA7D57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135405"/>
              </p:ext>
            </p:extLst>
          </p:nvPr>
        </p:nvGraphicFramePr>
        <p:xfrm>
          <a:off x="1663526" y="2156024"/>
          <a:ext cx="21103407" cy="1038165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495734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607673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58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892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1.9.2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Felnőttképzési jogviszonyban folyó oktatásban meghatározott foglalkozásszám 1/6-a kötelezően ágazati alapoktatásra fordítandó. Az arányszám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¼-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ről lett </a:t>
                      </a:r>
                      <a:r>
                        <a:rPr lang="hu-HU" sz="2700" b="0" i="0">
                          <a:latin typeface="Franklin Gothic Book" panose="020B0503020102020204" pitchFamily="34" charset="0"/>
                        </a:rPr>
                        <a:t>csökkentve.(2024.04.18.)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397349"/>
                  </a:ext>
                </a:extLst>
              </a:tr>
              <a:tr h="9185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alkalmassági követelményeknél a jogszabályi hivatkozás törlésre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9034721"/>
                  </a:ext>
                </a:extLst>
              </a:tr>
              <a:tr h="9185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5.1, 5.2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Eszközjegyzékben darabszámokkal egészültek ki egyes szükséges tárgyi feltételek.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3236643"/>
                  </a:ext>
                </a:extLst>
              </a:tr>
              <a:tr h="9185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Ágazati alapvizsga gyakorlati vizsgatevékenységének időtartama 75 percről 90 percre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258978"/>
                  </a:ext>
                </a:extLst>
              </a:tr>
              <a:tr h="10779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megkezdésének feltétele a portfólió elkészítése, valamint a vizsgaközpontnak történő leadása a szakmai vizsga megkezdése előtt legalább 20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113375"/>
                  </a:ext>
                </a:extLst>
              </a:tr>
              <a:tr h="104067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Szakmához kötődő további sajátos követelmények pontból törlésre került:  Egy idegen nyelvből B1 (alapfokú) szóbeli nyelvvizsga a szakmai vizsga megkezdésekor (2023.04.12.).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148800"/>
                  </a:ext>
                </a:extLst>
              </a:tr>
              <a:tr h="9185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Portfólió terjedelmének konkrét meghatározása: 25-30 oldal, amit az oktató által szükséges hitelesíteni.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317051"/>
                  </a:ext>
                </a:extLst>
              </a:tr>
              <a:tr h="9185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B/7 vizsgarésznél rögzített digitális fogpótlás tervezése és értelmezése idegen nyelvű tervező programmal valósul meg.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9882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 vizsgatevékenység értékelésének szempontjai: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eredményességet jelentő 40%-os szintet mind az „A”, mind a „B”, mind a „C” vizsgarészekből is el kell érnie a vizsgázónak a végső eredményességhez. Sikertelen vizsgarész esetén az A és a C vizsgarésznél a teljes vizsgarészt, míg a B vizsgarésznél csak a sikertelen alvizsgarészt (B/1-B/10) kell megismételni. (A hatályát vesztett KKK-ban még a teljes projektvizsga megismétlése volt elvárt a sikertelen vizsgarész esetén.)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9083079B-2294-807B-BB83-B4937B1107C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7585" y="1322858"/>
            <a:ext cx="20592625" cy="940167"/>
          </a:xfrm>
        </p:spPr>
        <p:txBody>
          <a:bodyPr/>
          <a:lstStyle/>
          <a:p>
            <a:r>
              <a:rPr lang="hu-HU" b="1" dirty="0"/>
              <a:t>4 0914 02 02 Optikaitermék-készítő</a:t>
            </a:r>
          </a:p>
          <a:p>
            <a:endParaRPr lang="hu-HU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C1ADB31F-F6D7-C862-9AA6-AE83345D5C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150046"/>
              </p:ext>
            </p:extLst>
          </p:nvPr>
        </p:nvGraphicFramePr>
        <p:xfrm>
          <a:off x="1667585" y="2499903"/>
          <a:ext cx="20574161" cy="755526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435041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3912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0384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355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Az alkalmassági követelményeknél a jogszabályi hivatkozás törlésre került.</a:t>
                      </a:r>
                      <a:endParaRPr lang="hu-HU" sz="2700" b="0" i="0" u="none" strike="noStrike" dirty="0"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8627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5.1; 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Eszközjegyzékben darabszámokkal egészültek ki egyes szükséges tárgyi feltételek.</a:t>
                      </a:r>
                      <a:endParaRPr lang="hu-HU" sz="2700" b="0" i="0" u="none" strike="noStrike" dirty="0"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64620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2700" b="0" i="0" u="none" strike="noStrike" kern="1200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Ágazati alapvizsga gyakorlati vizsgatevékenységének időtartama 75 percről 90 percre nőtt.</a:t>
                      </a:r>
                      <a:endParaRPr lang="hu-HU" sz="2700" b="0" i="0" u="none" strike="noStrike" dirty="0"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2792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2700" b="0" i="0" u="none" strike="noStrike" kern="1200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 szakmai vizsga megkezdésének feltétele a portfólió elkészítése, valamint a vizsgaközpontnak történő leadása a szakmai vizsga megkezdése előtt legalább 20 nappal.</a:t>
                      </a:r>
                      <a:endParaRPr lang="hu-HU" sz="2700" b="0" i="0" u="none" strike="noStrike" dirty="0"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64620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Portfólió terjedelmének konkrét meghatározása: 25-30 oldal, amit az oktató által hitelesíteni szükséges.</a:t>
                      </a:r>
                      <a:endParaRPr lang="hu-HU" sz="2700" b="0" i="0" u="none" strike="noStrike" dirty="0"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224693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 projektfeladat  vizsgatevékenység értékelésének szempontjai:</a:t>
                      </a:r>
                      <a:endParaRPr lang="hu-HU" sz="2700" b="0" i="0" u="none" strike="noStrike" dirty="0">
                        <a:effectLst/>
                        <a:latin typeface="Franklin Gothic Book" panose="020B0503020102020204" pitchFamily="34" charset="0"/>
                      </a:endParaRPr>
                    </a:p>
                    <a:p>
                      <a:pPr marL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Az eredményességet jelentő 40%-os szintet mind az „A”, mind a „B”, mind a „C” vizsgarészekből is el kell érnie a vizsgázónak a végső eredményességhez. Sikertelen vizsgarész esetén az A és a C vizsgarésznél a teljes vizsgarészt, míg a B vizsgarésznél csak a sikertelen alvizsgarészt (B/1-B/10) kell megismételni. (A hatályát vesztett KKK-ban még a teljes projektvizsga megismétlése volt elvárt a sikertelen vizsgarész esetén.)</a:t>
                      </a:r>
                      <a:endParaRPr lang="hu-HU" sz="2700" b="0" i="0" u="none" strike="noStrike" dirty="0"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65437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1731812-F6AA-2C4D-660E-FE7B615ED5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99264" y="1143616"/>
            <a:ext cx="19009086" cy="68281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5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0914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02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03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Optikus</a:t>
            </a:r>
            <a:endParaRPr lang="hu-HU" sz="8000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8E715716-9EAD-0404-7761-A66B8456E0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685711"/>
              </p:ext>
            </p:extLst>
          </p:nvPr>
        </p:nvGraphicFramePr>
        <p:xfrm>
          <a:off x="1684519" y="2175934"/>
          <a:ext cx="21023081" cy="989651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388477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634604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7440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659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alkalmassági követelményeknél a jogszabályi hivatkozás törlésre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397349"/>
                  </a:ext>
                </a:extLst>
              </a:tr>
              <a:tr h="10659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5.1, 5.2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Eszközjegyzékben darabszámokkal egészültek ki egyes szükséges tárgyi feltételek.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3236643"/>
                  </a:ext>
                </a:extLst>
              </a:tr>
              <a:tr h="10659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Ágazati alapvizsga gyakorlati vizsgatevékenységének időtartama 75 percről 90 percre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258978"/>
                  </a:ext>
                </a:extLst>
              </a:tr>
              <a:tr h="127747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 megkezdésének feltétele a portfólió elkészítése, valamint a vizsgaközpontnak történő leadása a szakmai vizsga megkezdése előtt legalább 20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7634386"/>
                  </a:ext>
                </a:extLst>
              </a:tr>
              <a:tr h="11181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Interaktív vizsgatevékenység leírásában és értékelésében szereplő témakörökhöz rendelt súlyozások változtatása, harmonizálása.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113375"/>
                  </a:ext>
                </a:extLst>
              </a:tr>
              <a:tr h="10659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8.3.3, 8.4.4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egymáshoz viszonyított aránya megváltozott (5%-nyi mértékben).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317051"/>
                  </a:ext>
                </a:extLst>
              </a:tr>
              <a:tr h="9092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Portfólió terjedelmének konkrét meghatározása: 25-40 oldal, amit az oktató által hitelesíteni szükséges.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41880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eredményességet jelentő 40%-os szintet mind az A, mind a B, mind a C, mind a D, mind az E vizsgarészből egyaránt el kell érnie a vizsgázónak a végső eredményességhez. Sikertelen vizsgarész esetén csak a sikertelen vizsgarészt kell megismételni. (A, vagy B, vagy C, vagy D, vagy E). (A hatályát vesztett KKK-ban még a teljes projektvizsga megismétlése volt elvárt a sikertelen vizsgarész esetén.)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79527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4377455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4508</TotalTime>
  <Words>1108</Words>
  <Application>Microsoft Office PowerPoint</Application>
  <PresentationFormat>Egyéni</PresentationFormat>
  <Paragraphs>147</Paragraphs>
  <Slides>9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5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402</cp:revision>
  <dcterms:modified xsi:type="dcterms:W3CDTF">2024-07-01T06:15:26Z</dcterms:modified>
</cp:coreProperties>
</file>