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7"/>
  </p:notesMasterIdLst>
  <p:handoutMasterIdLst>
    <p:handoutMasterId r:id="rId18"/>
  </p:handoutMasterIdLst>
  <p:sldIdLst>
    <p:sldId id="464" r:id="rId2"/>
    <p:sldId id="466" r:id="rId3"/>
    <p:sldId id="467" r:id="rId4"/>
    <p:sldId id="449" r:id="rId5"/>
    <p:sldId id="453" r:id="rId6"/>
    <p:sldId id="455" r:id="rId7"/>
    <p:sldId id="454" r:id="rId8"/>
    <p:sldId id="456" r:id="rId9"/>
    <p:sldId id="457" r:id="rId10"/>
    <p:sldId id="458" r:id="rId11"/>
    <p:sldId id="459" r:id="rId12"/>
    <p:sldId id="460" r:id="rId13"/>
    <p:sldId id="461" r:id="rId14"/>
    <p:sldId id="462" r:id="rId15"/>
    <p:sldId id="447" r:id="rId16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DE095C"/>
    <a:srgbClr val="3C4D6C"/>
    <a:srgbClr val="FFC55D"/>
    <a:srgbClr val="FFD489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5226" autoAdjust="0"/>
  </p:normalViewPr>
  <p:slideViewPr>
    <p:cSldViewPr snapToGrid="0" snapToObjects="1" showGuides="1">
      <p:cViewPr varScale="1">
        <p:scale>
          <a:sx n="32" d="100"/>
          <a:sy n="32" d="100"/>
        </p:scale>
        <p:origin x="6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7/30/2025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Turizmus-vendéglátás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5086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BB90E-ABDA-9414-CCE4-46A04CFA3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4E2BE3D-3A20-018A-CDC7-48778AB8FF6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3312"/>
            <a:ext cx="22394777" cy="738492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04 Pincér-vendégtéri szakember</a:t>
            </a:r>
            <a:endParaRPr lang="hu-HU" sz="5400" b="1" i="1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A7BCB937-8E30-9A5D-1856-2616B75EF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202432"/>
              </p:ext>
            </p:extLst>
          </p:nvPr>
        </p:nvGraphicFramePr>
        <p:xfrm>
          <a:off x="1663526" y="2156356"/>
          <a:ext cx="20885189" cy="101631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4085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13110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807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052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17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 leírása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94338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megadott portfólió-témakörök közül 3 helyett 4 választása kötelező.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Előírásra került a portfólió elektronikus benyújtása.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 megnevezéséből törölve lett a „gyakorlat helyszínén végzett vizsgatevékenység” kifejezés.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Több helyen pontosításokra került sor.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17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6602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Pincérsegéd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84715752"/>
                  </a:ext>
                </a:extLst>
              </a:tr>
              <a:tr h="13205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Meghatározásra került a legjellemzőbben ellátható munkakör.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kimeneti követelmények kiegészültek a „zöld készségek”-kel.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vizsgatevékenység leírása kiegészült a kávé felszolgálásával.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505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90581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4F9AA-589D-AE48-E62C-295ECBCD1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E3805426-5AEB-CAF6-4D20-EBDBC2923B5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6626"/>
            <a:ext cx="21929557" cy="717448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05 Szakács</a:t>
            </a:r>
            <a:endParaRPr lang="hu-HU" sz="5400" b="1" i="1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24BEDAB-B342-F4BE-E2DD-BE072F25C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106675"/>
              </p:ext>
            </p:extLst>
          </p:nvPr>
        </p:nvGraphicFramePr>
        <p:xfrm>
          <a:off x="1663526" y="2558192"/>
          <a:ext cx="21929557" cy="103383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91814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937743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224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7565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7456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 a „zöld készségek” mellett néhány kisebb pontosítás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1064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27654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B) vizsgarész: Menüsor elkészítése: pontosításra került a leírás, illetve a kkk nem írja elő kötelezően, milyen módon kerül kiválasztásra az elkészítendő menüsor.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692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tárgyi feltételei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463008"/>
                  </a:ext>
                </a:extLst>
              </a:tr>
              <a:tr h="7692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6744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Szakácssegéd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84715752"/>
                  </a:ext>
                </a:extLst>
              </a:tr>
              <a:tr h="2305939">
                <a:tc>
                  <a:txBody>
                    <a:bodyPr/>
                    <a:lstStyle/>
                    <a:p>
                      <a:pPr algn="ctr" fontAlgn="ctr"/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Meghatározásra került a legjellemzőbben ellátható munkakör.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kimeneti követelmények kiegészültek egy sorral.</a:t>
                      </a:r>
                    </a:p>
                    <a:p>
                      <a:pPr marL="173038" indent="-173038"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vizsgatevékenység leírása pontosításra került: A gépek beüzemelése, tisztántartása, szét- és összeszerelése törlésre került, a konyhai alapművelet végzése megjelenik a vizsgán.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Az értékelés szempontjai némileg módosultak.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985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659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0A4B9-8F7C-250B-8247-26FC9DA47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9ED884FA-2299-4DC3-43CC-1F7EBD4B3FC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1929557" cy="688950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06 Szakács szaktechnikus – hasonlóan a Szakács szakmához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8426CADF-5B08-9620-118B-66D3BE2CA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558528"/>
              </p:ext>
            </p:extLst>
          </p:nvPr>
        </p:nvGraphicFramePr>
        <p:xfrm>
          <a:off x="1663526" y="3328628"/>
          <a:ext cx="20367737" cy="79056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69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72505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szakmával betölthető foglalkozások sorrendje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7379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8021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követelményeibe a „zöld készségek” mellett néhány kisebb pontosítás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008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984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B) vizsgarész: Menüsor elkészítése: pontosításra került a leírás, illetve a kkk nem írja elő kötelezően, milyen módon kerül kiválasztásra az elkészítendő menüsor.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7998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8.6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 vizsga tárgyi feltételei pontosításra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463008"/>
                  </a:ext>
                </a:extLst>
              </a:tr>
              <a:tr h="7860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72510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AB799-6749-21E7-EFE1-27A0F9EC1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9DE50E6-2A96-A568-82E1-2A5D4E7FD35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20589" y="1294232"/>
            <a:ext cx="21929557" cy="943130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1015 23 07 Turisztikai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6053532F-9C39-7120-0F69-9CDCFE01D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13661"/>
              </p:ext>
            </p:extLst>
          </p:nvPr>
        </p:nvGraphicFramePr>
        <p:xfrm>
          <a:off x="1720589" y="2412460"/>
          <a:ext cx="20663962" cy="98543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03728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596023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8855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1272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szakmával betölthető foglalkozások táblázatából törlésre kerültek a munkakörök (Idegenvezető).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11472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eszközjegyzéke pontosításra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715530"/>
                  </a:ext>
                </a:extLst>
              </a:tr>
              <a:tr h="17177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és a menüsorok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14 nappal.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Törlésre került a nyelvvizsga, mint vizsgára bocsátási feltétel (2024.04.12.).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728898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Idegenvezető; Turisztikai szervező  szakmairányok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22864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Idegenvezető: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Csak a sikertelen vizsgarész ismétlendő - a sikerességhez mindkét vizsgarész sikeres teljesítése szükséges.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Turisztikai szervező: a vizsgatevékenység 3 helyett 4 feladatból áll (új: szituációs gyakorlat).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112662"/>
                  </a:ext>
                </a:extLst>
              </a:tr>
              <a:tr h="10984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8.17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Turisztikai szervező: 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862641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Szálloda szervező szakmairánnyal (</a:t>
                      </a:r>
                      <a:r>
                        <a:rPr lang="hu-HU" sz="2700" b="0" i="0" u="none" kern="1200" noProof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2025.07.29</a:t>
                      </a:r>
                      <a:r>
                        <a:rPr lang="hu-HU" sz="2700" b="0" i="0" u="none" strike="noStrike" kern="1200" noProof="0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.) egészült ki a szakma.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97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5206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DFB79-8453-A154-903D-DCAD3B529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A1ABB0F-61E2-2A56-0CD0-3AC9A3EDAB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39229" y="1256228"/>
            <a:ext cx="21929557" cy="700823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08 Vendégtéri szaktechnikus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CB2C7C96-5999-EA6F-A2FF-64E5941BE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178779"/>
              </p:ext>
            </p:extLst>
          </p:nvPr>
        </p:nvGraphicFramePr>
        <p:xfrm>
          <a:off x="1739229" y="2291741"/>
          <a:ext cx="21042950" cy="95760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9996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52954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007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89191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szakmával betölthető foglalkozások sorrendje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04613"/>
                  </a:ext>
                </a:extLst>
              </a:tr>
              <a:tr h="12405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2108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központi interaktív vizsgatevékenység leírása pontosításra került.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18964"/>
                  </a:ext>
                </a:extLst>
              </a:tr>
              <a:tr h="4564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Előírásra került a portfólió elektronikus formában történő benyújtása.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Megszűnt a portfólió elemei közötti választás lehetősége.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 megnevezéséből törölve lett a „gyakorlat helyszínén végzett vizsgatevékenység” kifejezés.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B) vizsgarész: Vizsgaproduktum készítése 2. feladatához (Élőmunka bemutatása) előírásra került, hogy a vizsgázó által elvégzett feladat kiválasztása húzással történik.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9669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Előírásra került a nem programozható számológép használata.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6797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7757" y="1292954"/>
            <a:ext cx="20443439" cy="700823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119710"/>
              </p:ext>
            </p:extLst>
          </p:nvPr>
        </p:nvGraphicFramePr>
        <p:xfrm>
          <a:off x="1697757" y="2440873"/>
          <a:ext cx="20830715" cy="9730429"/>
        </p:xfrm>
        <a:graphic>
          <a:graphicData uri="http://schemas.openxmlformats.org/drawingml/2006/table">
            <a:tbl>
              <a:tblPr/>
              <a:tblGrid>
                <a:gridCol w="2193922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54033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6320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0176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86076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32706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5602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56685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8527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1579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7396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8368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Cukrász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193852"/>
                  </a:ext>
                </a:extLst>
              </a:tr>
              <a:tr h="8589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Panziós-fogadós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800204"/>
                  </a:ext>
                </a:extLst>
              </a:tr>
              <a:tr h="8397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Pincér-vendégtéri szakember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Pincérsegéd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9014939"/>
                  </a:ext>
                </a:extLst>
              </a:tr>
              <a:tr h="723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Szakácssegéd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114361"/>
                  </a:ext>
                </a:extLst>
              </a:tr>
              <a:tr h="6736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Szakács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859146"/>
                  </a:ext>
                </a:extLst>
              </a:tr>
              <a:tr h="7893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Turisztikai 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Idegenvezető, </a:t>
                      </a: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Szálloda szervező, </a:t>
                      </a: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Turisztikai szervező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9428713"/>
                  </a:ext>
                </a:extLst>
              </a:tr>
              <a:tr h="7980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Turizmus-vendéglátás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Vendégtéri szaktechnikus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706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136141"/>
              </p:ext>
            </p:extLst>
          </p:nvPr>
        </p:nvGraphicFramePr>
        <p:xfrm>
          <a:off x="1663525" y="2813429"/>
          <a:ext cx="20830717" cy="86601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17084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002923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332917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38931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2792551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792551">
                  <a:extLst>
                    <a:ext uri="{9D8B030D-6E8A-4147-A177-3AD203B41FA5}">
                      <a16:colId xmlns:a16="http://schemas.microsoft.com/office/drawing/2014/main" val="2168748665"/>
                    </a:ext>
                  </a:extLst>
                </a:gridCol>
              </a:tblGrid>
              <a:tr h="11012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110129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  <a:endParaRPr lang="hu-HU" sz="2700" b="0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399832"/>
                  </a:ext>
                </a:extLst>
              </a:tr>
              <a:tr h="829306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Cukrász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866770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Cukrász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2021.03.25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736193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Panziós-fogadós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Pincér - vendégtéri szakember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Szakács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Szakács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788334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Turisztikai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2023.04.12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12274D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2025.07.29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819868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Vendégtéri szaktechnikus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2020.06.29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</a:tbl>
          </a:graphicData>
        </a:graphic>
      </p:graphicFrame>
      <p:sp>
        <p:nvSpPr>
          <p:cNvPr id="3" name="Szöveg helye 1">
            <a:extLst>
              <a:ext uri="{FF2B5EF4-FFF2-40B4-BE49-F238E27FC236}">
                <a16:creationId xmlns:a16="http://schemas.microsoft.com/office/drawing/2014/main" id="{E1D02439-7FFC-D311-C491-4D8C16A627F3}"/>
              </a:ext>
            </a:extLst>
          </p:cNvPr>
          <p:cNvSpPr txBox="1">
            <a:spLocks/>
          </p:cNvSpPr>
          <p:nvPr/>
        </p:nvSpPr>
        <p:spPr>
          <a:xfrm>
            <a:off x="1663525" y="1086718"/>
            <a:ext cx="20443439" cy="172671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AC297-B5DC-15DA-F205-F4744F9D7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270CD12-22ED-FAF1-1266-16A7C2A2791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00818" y="1123975"/>
            <a:ext cx="20045007" cy="91141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Turizmus-vendéglátás ágazati alapoktatás</a:t>
            </a:r>
            <a:endParaRPr kumimoji="0" lang="hu-HU" sz="5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1F84CF4-2B73-46DA-8957-4FEC53F58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20029"/>
              </p:ext>
            </p:extLst>
          </p:nvPr>
        </p:nvGraphicFramePr>
        <p:xfrm>
          <a:off x="1600818" y="2210485"/>
          <a:ext cx="20818194" cy="30461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8835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07935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569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0084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7.3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Ágazati alapvizsga: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Egyes előírások a megfelelő alpontokhoz kerültek át, tartalmi módosítások nélkül.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Pl.: a vizsgarészek időtartama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gyakorlati vizsgatevékenységben az értékelési szempontok között a portfólió elkészítése kiegészült a bemutatással – értékelése együtt történik. „A portfólió elkészítésére az ágazati alapoktatás időszaka áll a tanuló rendelkezésére.” – mondat került 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843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73350" y="1256228"/>
            <a:ext cx="20045007" cy="91141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4 1013 23 01 Cukrász</a:t>
            </a:r>
            <a:endParaRPr kumimoji="0" lang="hu-HU" sz="5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ECFF5EE7-5C5B-5DC0-DA19-BBF173FB1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89300"/>
              </p:ext>
            </p:extLst>
          </p:nvPr>
        </p:nvGraphicFramePr>
        <p:xfrm>
          <a:off x="1723874" y="2167640"/>
          <a:ext cx="20986776" cy="103390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77210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209566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6556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1606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3764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B) vizsgarész megnevezése: „Gyakorlat helyszínén végzett tevékenység, Vizsgaproduktum készítése” helyett: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Vizsgaproduktum készítése.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aránya módosult: A portfólió 20% helyett 15%. A vizsgaproduktum értékelésének szempontjai közötti arányok is kis mértékben változtak.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1328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során a vizsgázó használhat nem programozható számológépet.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  <a:tr h="5055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Cukrászsegéd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96115293"/>
                  </a:ext>
                </a:extLst>
              </a:tr>
              <a:tr h="8506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Meghatározásra kerültek a betölthető munkakörök; „Zöld-készségek” beépítése; A Projektfeladatban a vizsgarészek megnevezés: „Vizsgaproduktum készítése” és „a vizsgaproduktum készítéséhez kapcsolódó szakmai beszélgetés”.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381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01457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1BFB8-C460-8751-1F84-104C28B9F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0CA38A1-7AA6-FB7F-1288-EE473C98AC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8"/>
            <a:ext cx="20206371" cy="710374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1013 23 02 Cukrász szaktechnikus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665ECE9-D680-3BBF-D1B1-5569B3F26B52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212980" y="1966602"/>
            <a:ext cx="20893986" cy="10493170"/>
          </a:xfrm>
        </p:spPr>
        <p:txBody>
          <a:bodyPr/>
          <a:lstStyle/>
          <a:p>
            <a:r>
              <a:rPr lang="hu-HU" dirty="0"/>
              <a:t> 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7A82EE5E-F4C3-BCA1-D1E6-EDBBC7B9E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4712"/>
              </p:ext>
            </p:extLst>
          </p:nvPr>
        </p:nvGraphicFramePr>
        <p:xfrm>
          <a:off x="1212981" y="2407298"/>
          <a:ext cx="21381130" cy="100524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60031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92109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312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2946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42356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 A B) vizsgarész megnevezése: „Gyakorlat helyszínén végzett tevékenység, Vizsgaproduktum készítése” helyett: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Vizsgaproduktum készítése.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aránya módosult: A portfólió 20% helyett 15%. A vizsgaproduktum értékelésének szempontjai közötti arányok is kis mértékben változtak.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2636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során a vizsgázó használhat nem programozható számológépet.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2531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914F7-2F63-4678-68FB-BEB309CE2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35180B8-3FC7-05D7-3260-85C0C7CBF42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6227"/>
            <a:ext cx="20045007" cy="1082069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1013 23 03 Panziós-fogadós</a:t>
            </a:r>
            <a:endParaRPr lang="hu-HU" sz="5400" b="1" i="0" u="none" strike="noStrike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98D12FDA-2B05-0F7A-FCEF-E432EC8A6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958514"/>
              </p:ext>
            </p:extLst>
          </p:nvPr>
        </p:nvGraphicFramePr>
        <p:xfrm>
          <a:off x="1663526" y="2546843"/>
          <a:ext cx="21488832" cy="105939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91493">
                  <a:extLst>
                    <a:ext uri="{9D8B030D-6E8A-4147-A177-3AD203B41FA5}">
                      <a16:colId xmlns:a16="http://schemas.microsoft.com/office/drawing/2014/main" val="1219833853"/>
                    </a:ext>
                  </a:extLst>
                </a:gridCol>
                <a:gridCol w="16597339">
                  <a:extLst>
                    <a:ext uri="{9D8B030D-6E8A-4147-A177-3AD203B41FA5}">
                      <a16:colId xmlns:a16="http://schemas.microsoft.com/office/drawing/2014/main" val="1445980345"/>
                    </a:ext>
                  </a:extLst>
                </a:gridCol>
              </a:tblGrid>
              <a:tr h="7298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59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szakmához rendelt legjellemzőbb FEOR szám esetében javítás történt a megnevezésben.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542610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szakirányú oktatás szakmai követelményei a „zöld készségek” mellett, további néhány pontosítással egészültek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86478"/>
                  </a:ext>
                </a:extLst>
              </a:tr>
              <a:tr h="12921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portfólió elkészítése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 és leadása a szakmai vizsga megkezdésének feltétele lett, a szakmai vizsga megkezdése előtt legalább 10 nappal.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58745"/>
                  </a:ext>
                </a:extLst>
              </a:tr>
              <a:tr h="13187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Központi interaktív vizsgatevékenység: Egyes előírások a megfelelő alpontokhoz kerültek át, tartalmi módosítások nélkül. A számításos feladatok esetében is csak a megadott eredmények közüli kiválasztás lehetséges.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068127"/>
                  </a:ext>
                </a:extLst>
              </a:tr>
              <a:tr h="34693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Projektfeladat: 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Egyes előírások a megfelelő alpontokhoz kerültek áthelyezésre, tartalmi változtatás nélkül. Több helyen pontosításokra került sor.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 A B) vizsgarész megnevezéséből törölve lett a „gyakorlati vizsgatevékenység” kifejezés.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 portfólió elkészítésének ideje 6 hónap helyett a szakirányú oktatás időszaka.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 Az értékelés szempontjai közötti arányok is kis mértékben változtak.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noProof="0" dirty="0">
                          <a:latin typeface="Franklin Gothic Book" panose="020B0503020102020204" pitchFamily="34" charset="0"/>
                          <a:sym typeface="Helvetica Neue"/>
                        </a:rPr>
                        <a:t>- Csak a sikertelen vizsgarész ismétlendő - a sikerességhez mindkét vizsgarész sikeres teljesítése szükséges.</a:t>
                      </a:r>
                      <a:endParaRPr lang="hu-HU" sz="2700" b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52502"/>
                  </a:ext>
                </a:extLst>
              </a:tr>
              <a:tr h="12612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Amennyiben a szakmai vizsga számítást igénylő feladatot is tartalmaz, nem programozható számológép használható.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95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0027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6522</TotalTime>
  <Words>2067</Words>
  <Application>Microsoft Office PowerPoint</Application>
  <PresentationFormat>Egyéni</PresentationFormat>
  <Paragraphs>336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Vörösné Nádházi Krisztina</cp:lastModifiedBy>
  <cp:revision>423</cp:revision>
  <dcterms:modified xsi:type="dcterms:W3CDTF">2025-07-30T13:22:48Z</dcterms:modified>
</cp:coreProperties>
</file>